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4"/>
  </p:sldMasterIdLst>
  <p:notesMasterIdLst>
    <p:notesMasterId r:id="rId32"/>
  </p:notesMasterIdLst>
  <p:handoutMasterIdLst>
    <p:handoutMasterId r:id="rId33"/>
  </p:handoutMasterIdLst>
  <p:sldIdLst>
    <p:sldId id="256" r:id="rId5"/>
    <p:sldId id="267" r:id="rId6"/>
    <p:sldId id="268" r:id="rId7"/>
    <p:sldId id="299" r:id="rId8"/>
    <p:sldId id="271" r:id="rId9"/>
    <p:sldId id="273" r:id="rId10"/>
    <p:sldId id="275" r:id="rId11"/>
    <p:sldId id="278" r:id="rId12"/>
    <p:sldId id="277" r:id="rId13"/>
    <p:sldId id="279" r:id="rId14"/>
    <p:sldId id="280" r:id="rId15"/>
    <p:sldId id="274" r:id="rId16"/>
    <p:sldId id="288" r:id="rId17"/>
    <p:sldId id="281" r:id="rId18"/>
    <p:sldId id="282" r:id="rId19"/>
    <p:sldId id="290" r:id="rId20"/>
    <p:sldId id="291" r:id="rId21"/>
    <p:sldId id="284" r:id="rId22"/>
    <p:sldId id="296" r:id="rId23"/>
    <p:sldId id="285" r:id="rId24"/>
    <p:sldId id="286" r:id="rId25"/>
    <p:sldId id="287" r:id="rId26"/>
    <p:sldId id="289" r:id="rId27"/>
    <p:sldId id="292" r:id="rId28"/>
    <p:sldId id="294" r:id="rId29"/>
    <p:sldId id="298" r:id="rId30"/>
    <p:sldId id="29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p:cViewPr>
        <p:scale>
          <a:sx n="78" d="100"/>
          <a:sy n="78" d="100"/>
        </p:scale>
        <p:origin x="378" y="54"/>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C9C15-076D-41AB-8CD3-F2B04AB91BF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142AC8A7-063C-456C-984A-3CDAC4C3E9E3}">
      <dgm:prSet custT="1"/>
      <dgm:spPr/>
      <dgm:t>
        <a:bodyPr/>
        <a:lstStyle/>
        <a:p>
          <a:pPr>
            <a:lnSpc>
              <a:spcPct val="100000"/>
            </a:lnSpc>
          </a:pPr>
          <a:r>
            <a:rPr lang="en-US" sz="1200" dirty="0">
              <a:solidFill>
                <a:srgbClr val="FFFF00"/>
              </a:solidFill>
              <a:latin typeface="Calibri" panose="020F0502020204030204" pitchFamily="34" charset="0"/>
              <a:cs typeface="Calibri" panose="020F0502020204030204" pitchFamily="34" charset="0"/>
            </a:rPr>
            <a:t>Hypertension is a widespread illness that is becoming more and more prevalent.   Based on data from the World Health Organization, the total number of adults globally with hypertension has doubled since 1990, to 1.28 billion.</a:t>
          </a:r>
        </a:p>
        <a:p>
          <a:endParaRPr lang="en-US" sz="1200" dirty="0">
            <a:solidFill>
              <a:srgbClr val="FFFF00"/>
            </a:solidFill>
            <a:latin typeface="Calibri" panose="020F0502020204030204" pitchFamily="34" charset="0"/>
            <a:cs typeface="Calibri" panose="020F0502020204030204" pitchFamily="34" charset="0"/>
          </a:endParaRPr>
        </a:p>
      </dgm:t>
    </dgm:pt>
    <dgm:pt modelId="{C2DA6D66-30D0-48F0-9B53-4080ABB56CFC}" type="sibTrans" cxnId="{1BF5074D-C977-4B5F-B394-21C98A92831D}">
      <dgm:prSet/>
      <dgm:spPr/>
      <dgm:t>
        <a:bodyPr/>
        <a:lstStyle/>
        <a:p>
          <a:endParaRPr lang="en-US"/>
        </a:p>
      </dgm:t>
    </dgm:pt>
    <dgm:pt modelId="{B6F19F28-845A-43C4-B4D9-4FE95F404417}" type="parTrans" cxnId="{1BF5074D-C977-4B5F-B394-21C98A92831D}">
      <dgm:prSet/>
      <dgm:spPr/>
      <dgm:t>
        <a:bodyPr/>
        <a:lstStyle/>
        <a:p>
          <a:endParaRPr lang="en-US"/>
        </a:p>
      </dgm:t>
    </dgm:pt>
    <dgm:pt modelId="{70A1F8A3-2DB7-4DAC-A531-42F3F9C32994}">
      <dgm:prSet custT="1"/>
      <dgm:spPr/>
      <dgm:t>
        <a:bodyPr/>
        <a:lstStyle/>
        <a:p>
          <a:pPr>
            <a:lnSpc>
              <a:spcPct val="100000"/>
            </a:lnSpc>
          </a:pPr>
          <a:r>
            <a:rPr lang="en-US" sz="1200" dirty="0">
              <a:solidFill>
                <a:srgbClr val="FFFF00"/>
              </a:solidFill>
              <a:latin typeface="Calibri" panose="020F0502020204030204" pitchFamily="34" charset="0"/>
              <a:cs typeface="Calibri" panose="020F0502020204030204" pitchFamily="34" charset="0"/>
            </a:rPr>
            <a:t>The average systolic blood pressure was 127.0 mmHg for males and 122.3 mmHg for women, according to studies by Mills, K. T. (2016) and Zhou, B. (2015), while the normal diastolic BP was 78.7 mmHg for men and 76.7 mmHg for women. The American College of Cardiology–American Heart Association (ACC–AHA) Hypertension Guideline implemented a newer range in 2017, the systolic blood pressure and diastolic blood pressure shouldn't be more than 130mm Hg and 80 mm Hg respectively (Whelton PK et al., 2017). Although, in past years hypertension was defined with the blood pressure value of 140/90 mm Hg or more. Higher blood pressure was more prevalent in South Asia, Africa, and Central and Eastern Europe. </a:t>
          </a:r>
        </a:p>
      </dgm:t>
    </dgm:pt>
    <dgm:pt modelId="{1E2C4EB3-C4A4-4DF3-861C-BFFC520055F3}" type="sibTrans" cxnId="{82294D14-3A4B-4B36-9D07-B1BE803AFFA9}">
      <dgm:prSet/>
      <dgm:spPr/>
      <dgm:t>
        <a:bodyPr/>
        <a:lstStyle/>
        <a:p>
          <a:endParaRPr lang="en-US"/>
        </a:p>
      </dgm:t>
    </dgm:pt>
    <dgm:pt modelId="{03ADE682-024D-49DA-9D0C-BADDDF029E62}" type="parTrans" cxnId="{82294D14-3A4B-4B36-9D07-B1BE803AFFA9}">
      <dgm:prSet/>
      <dgm:spPr/>
      <dgm:t>
        <a:bodyPr/>
        <a:lstStyle/>
        <a:p>
          <a:endParaRPr lang="en-US"/>
        </a:p>
      </dgm:t>
    </dgm:pt>
    <dgm:pt modelId="{F0A8010A-1481-493F-9A46-F37A1D798BB4}" type="pres">
      <dgm:prSet presAssocID="{F3DC9C15-076D-41AB-8CD3-F2B04AB91BFE}" presName="root" presStyleCnt="0">
        <dgm:presLayoutVars>
          <dgm:dir/>
          <dgm:resizeHandles val="exact"/>
        </dgm:presLayoutVars>
      </dgm:prSet>
      <dgm:spPr/>
    </dgm:pt>
    <dgm:pt modelId="{0307EA62-0EC8-497E-A275-54E6ABCADE72}" type="pres">
      <dgm:prSet presAssocID="{142AC8A7-063C-456C-984A-3CDAC4C3E9E3}" presName="compNode" presStyleCnt="0"/>
      <dgm:spPr/>
    </dgm:pt>
    <dgm:pt modelId="{D0B4197B-25FD-47C3-AC2D-9399711F9920}" type="pres">
      <dgm:prSet presAssocID="{142AC8A7-063C-456C-984A-3CDAC4C3E9E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Organ"/>
        </a:ext>
      </dgm:extLst>
    </dgm:pt>
    <dgm:pt modelId="{08302E6D-551C-47A9-8C2C-81B34129C462}" type="pres">
      <dgm:prSet presAssocID="{142AC8A7-063C-456C-984A-3CDAC4C3E9E3}" presName="spaceRect" presStyleCnt="0"/>
      <dgm:spPr/>
    </dgm:pt>
    <dgm:pt modelId="{C1FE2FC6-EED1-4E9B-9370-B6216B7B27A1}" type="pres">
      <dgm:prSet presAssocID="{142AC8A7-063C-456C-984A-3CDAC4C3E9E3}" presName="textRect" presStyleLbl="revTx" presStyleIdx="0" presStyleCnt="2">
        <dgm:presLayoutVars>
          <dgm:chMax val="1"/>
          <dgm:chPref val="1"/>
        </dgm:presLayoutVars>
      </dgm:prSet>
      <dgm:spPr/>
    </dgm:pt>
    <dgm:pt modelId="{10D9A0DB-7175-48F9-AA29-2B8C352AA894}" type="pres">
      <dgm:prSet presAssocID="{C2DA6D66-30D0-48F0-9B53-4080ABB56CFC}" presName="sibTrans" presStyleCnt="0"/>
      <dgm:spPr/>
    </dgm:pt>
    <dgm:pt modelId="{0845F645-6392-4636-A9AF-7E4352825718}" type="pres">
      <dgm:prSet presAssocID="{70A1F8A3-2DB7-4DAC-A531-42F3F9C32994}" presName="compNode" presStyleCnt="0"/>
      <dgm:spPr/>
    </dgm:pt>
    <dgm:pt modelId="{99C3B305-C234-4CD8-BB8A-921BFA1C5E09}" type="pres">
      <dgm:prSet presAssocID="{70A1F8A3-2DB7-4DAC-A531-42F3F9C32994}"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ethoscope with solid fill"/>
        </a:ext>
      </dgm:extLst>
    </dgm:pt>
    <dgm:pt modelId="{6A285355-1121-4780-A397-C5230586DA6B}" type="pres">
      <dgm:prSet presAssocID="{70A1F8A3-2DB7-4DAC-A531-42F3F9C32994}" presName="spaceRect" presStyleCnt="0"/>
      <dgm:spPr/>
    </dgm:pt>
    <dgm:pt modelId="{EDB14706-C4E9-466B-A1A7-884ABCB430B5}" type="pres">
      <dgm:prSet presAssocID="{70A1F8A3-2DB7-4DAC-A531-42F3F9C32994}" presName="textRect" presStyleLbl="revTx" presStyleIdx="1" presStyleCnt="2" custScaleX="126817">
        <dgm:presLayoutVars>
          <dgm:chMax val="1"/>
          <dgm:chPref val="1"/>
        </dgm:presLayoutVars>
      </dgm:prSet>
      <dgm:spPr/>
    </dgm:pt>
  </dgm:ptLst>
  <dgm:cxnLst>
    <dgm:cxn modelId="{82294D14-3A4B-4B36-9D07-B1BE803AFFA9}" srcId="{F3DC9C15-076D-41AB-8CD3-F2B04AB91BFE}" destId="{70A1F8A3-2DB7-4DAC-A531-42F3F9C32994}" srcOrd="1" destOrd="0" parTransId="{03ADE682-024D-49DA-9D0C-BADDDF029E62}" sibTransId="{1E2C4EB3-C4A4-4DF3-861C-BFFC520055F3}"/>
    <dgm:cxn modelId="{0F1E2661-B282-4A5E-B55F-C503524DF500}" type="presOf" srcId="{F3DC9C15-076D-41AB-8CD3-F2B04AB91BFE}" destId="{F0A8010A-1481-493F-9A46-F37A1D798BB4}" srcOrd="0" destOrd="0" presId="urn:microsoft.com/office/officeart/2018/2/layout/IconLabelList"/>
    <dgm:cxn modelId="{1BF5074D-C977-4B5F-B394-21C98A92831D}" srcId="{F3DC9C15-076D-41AB-8CD3-F2B04AB91BFE}" destId="{142AC8A7-063C-456C-984A-3CDAC4C3E9E3}" srcOrd="0" destOrd="0" parTransId="{B6F19F28-845A-43C4-B4D9-4FE95F404417}" sibTransId="{C2DA6D66-30D0-48F0-9B53-4080ABB56CFC}"/>
    <dgm:cxn modelId="{CEED5683-7954-48F7-9F7B-C48965CBDA26}" type="presOf" srcId="{142AC8A7-063C-456C-984A-3CDAC4C3E9E3}" destId="{C1FE2FC6-EED1-4E9B-9370-B6216B7B27A1}" srcOrd="0" destOrd="0" presId="urn:microsoft.com/office/officeart/2018/2/layout/IconLabelList"/>
    <dgm:cxn modelId="{FB891D9C-BDCA-4FE3-B54D-2696BC3EA4EB}" type="presOf" srcId="{70A1F8A3-2DB7-4DAC-A531-42F3F9C32994}" destId="{EDB14706-C4E9-466B-A1A7-884ABCB430B5}" srcOrd="0" destOrd="0" presId="urn:microsoft.com/office/officeart/2018/2/layout/IconLabelList"/>
    <dgm:cxn modelId="{F24106A1-346B-44F2-9055-202DD425E856}" type="presParOf" srcId="{F0A8010A-1481-493F-9A46-F37A1D798BB4}" destId="{0307EA62-0EC8-497E-A275-54E6ABCADE72}" srcOrd="0" destOrd="0" presId="urn:microsoft.com/office/officeart/2018/2/layout/IconLabelList"/>
    <dgm:cxn modelId="{DB71D36B-C3AF-4020-846D-F7E10258EFE9}" type="presParOf" srcId="{0307EA62-0EC8-497E-A275-54E6ABCADE72}" destId="{D0B4197B-25FD-47C3-AC2D-9399711F9920}" srcOrd="0" destOrd="0" presId="urn:microsoft.com/office/officeart/2018/2/layout/IconLabelList"/>
    <dgm:cxn modelId="{34BFACBA-33E2-4005-8FF6-764A9E8B576A}" type="presParOf" srcId="{0307EA62-0EC8-497E-A275-54E6ABCADE72}" destId="{08302E6D-551C-47A9-8C2C-81B34129C462}" srcOrd="1" destOrd="0" presId="urn:microsoft.com/office/officeart/2018/2/layout/IconLabelList"/>
    <dgm:cxn modelId="{25ABC552-244E-4D0E-B8A1-FE279A56C2CE}" type="presParOf" srcId="{0307EA62-0EC8-497E-A275-54E6ABCADE72}" destId="{C1FE2FC6-EED1-4E9B-9370-B6216B7B27A1}" srcOrd="2" destOrd="0" presId="urn:microsoft.com/office/officeart/2018/2/layout/IconLabelList"/>
    <dgm:cxn modelId="{9821423E-DB6C-4B93-BC65-E9FB65C48267}" type="presParOf" srcId="{F0A8010A-1481-493F-9A46-F37A1D798BB4}" destId="{10D9A0DB-7175-48F9-AA29-2B8C352AA894}" srcOrd="1" destOrd="0" presId="urn:microsoft.com/office/officeart/2018/2/layout/IconLabelList"/>
    <dgm:cxn modelId="{578BA7CF-F046-4DEA-BB32-600EC6E943E4}" type="presParOf" srcId="{F0A8010A-1481-493F-9A46-F37A1D798BB4}" destId="{0845F645-6392-4636-A9AF-7E4352825718}" srcOrd="2" destOrd="0" presId="urn:microsoft.com/office/officeart/2018/2/layout/IconLabelList"/>
    <dgm:cxn modelId="{D3592BB2-4715-45CB-B2AD-D0019A43782C}" type="presParOf" srcId="{0845F645-6392-4636-A9AF-7E4352825718}" destId="{99C3B305-C234-4CD8-BB8A-921BFA1C5E09}" srcOrd="0" destOrd="0" presId="urn:microsoft.com/office/officeart/2018/2/layout/IconLabelList"/>
    <dgm:cxn modelId="{86F35E63-8C85-4DE4-B217-CA4593647FA0}" type="presParOf" srcId="{0845F645-6392-4636-A9AF-7E4352825718}" destId="{6A285355-1121-4780-A397-C5230586DA6B}" srcOrd="1" destOrd="0" presId="urn:microsoft.com/office/officeart/2018/2/layout/IconLabelList"/>
    <dgm:cxn modelId="{DA337252-5BA5-419B-8F18-87093F7C32B2}" type="presParOf" srcId="{0845F645-6392-4636-A9AF-7E4352825718}" destId="{EDB14706-C4E9-466B-A1A7-884ABCB430B5}"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0CE7BA-34CA-4F1A-94D5-E65689CABA6A}"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FA74C0BF-C65F-4B9C-AB8B-5AB5C333E9EC}">
      <dgm:prSet/>
      <dgm:spPr/>
      <dgm:t>
        <a:bodyPr/>
        <a:lstStyle/>
        <a:p>
          <a:r>
            <a:rPr lang="en-IN">
              <a:latin typeface="Calibri" panose="020F0502020204030204" pitchFamily="34" charset="0"/>
              <a:cs typeface="Calibri" panose="020F0502020204030204" pitchFamily="34" charset="0"/>
            </a:rPr>
            <a:t>Hypertension is a highly prevalent disease whose incidence sharply increases as people get older</a:t>
          </a:r>
          <a:r>
            <a:rPr lang="en-US">
              <a:latin typeface="Calibri" panose="020F0502020204030204" pitchFamily="34" charset="0"/>
              <a:cs typeface="Calibri" panose="020F0502020204030204" pitchFamily="34" charset="0"/>
            </a:rPr>
            <a:t>. (Buford, T. W. 2016)</a:t>
          </a:r>
        </a:p>
      </dgm:t>
    </dgm:pt>
    <dgm:pt modelId="{D92EA3D7-4F5C-40DF-9948-40E156DC2373}" type="parTrans" cxnId="{19F41EBE-18C6-4618-9021-2C3DBAE72463}">
      <dgm:prSet/>
      <dgm:spPr/>
      <dgm:t>
        <a:bodyPr/>
        <a:lstStyle/>
        <a:p>
          <a:endParaRPr lang="en-US"/>
        </a:p>
      </dgm:t>
    </dgm:pt>
    <dgm:pt modelId="{64D6836A-B358-4B48-BB98-744EE9790820}" type="sibTrans" cxnId="{19F41EBE-18C6-4618-9021-2C3DBAE72463}">
      <dgm:prSet/>
      <dgm:spPr/>
      <dgm:t>
        <a:bodyPr/>
        <a:lstStyle/>
        <a:p>
          <a:endParaRPr lang="en-US">
            <a:latin typeface="Calibri" panose="020F0502020204030204" pitchFamily="34" charset="0"/>
            <a:cs typeface="Calibri" panose="020F0502020204030204" pitchFamily="34" charset="0"/>
          </a:endParaRPr>
        </a:p>
      </dgm:t>
    </dgm:pt>
    <dgm:pt modelId="{E7504E27-1C6D-4A42-88F3-3DE783BAB5BA}">
      <dgm:prSet/>
      <dgm:spPr/>
      <dgm:t>
        <a:bodyPr/>
        <a:lstStyle/>
        <a:p>
          <a:r>
            <a:rPr lang="en-IN">
              <a:latin typeface="Calibri" panose="020F0502020204030204" pitchFamily="34" charset="0"/>
              <a:cs typeface="Calibri" panose="020F0502020204030204" pitchFamily="34" charset="0"/>
            </a:rPr>
            <a:t>With regard to the modifiable conditions, obesity accounted for 38.2% of the weighted PAR%, whereas poor physical activity and sedentary behavior together were responsible for 3.1% </a:t>
          </a:r>
          <a:r>
            <a:rPr lang="en-US">
              <a:latin typeface="Calibri" panose="020F0502020204030204" pitchFamily="34" charset="0"/>
              <a:cs typeface="Calibri" panose="020F0502020204030204" pitchFamily="34" charset="0"/>
            </a:rPr>
            <a:t>(Hou &amp; Yang,2024).</a:t>
          </a:r>
        </a:p>
      </dgm:t>
    </dgm:pt>
    <dgm:pt modelId="{4C934BDC-84B8-44A4-A65B-90BF89F0AE8B}" type="parTrans" cxnId="{117DB05A-66C7-47FC-AD4D-FCD63D5E15E3}">
      <dgm:prSet/>
      <dgm:spPr/>
      <dgm:t>
        <a:bodyPr/>
        <a:lstStyle/>
        <a:p>
          <a:endParaRPr lang="en-US"/>
        </a:p>
      </dgm:t>
    </dgm:pt>
    <dgm:pt modelId="{84D84CD2-E873-4271-8924-4A30A391F43C}" type="sibTrans" cxnId="{117DB05A-66C7-47FC-AD4D-FCD63D5E15E3}">
      <dgm:prSet/>
      <dgm:spPr/>
      <dgm:t>
        <a:bodyPr/>
        <a:lstStyle/>
        <a:p>
          <a:endParaRPr lang="en-US">
            <a:latin typeface="Calibri" panose="020F0502020204030204" pitchFamily="34" charset="0"/>
            <a:cs typeface="Calibri" panose="020F0502020204030204" pitchFamily="34" charset="0"/>
          </a:endParaRPr>
        </a:p>
      </dgm:t>
    </dgm:pt>
    <dgm:pt modelId="{B0C46A0A-9A78-4C05-863E-5AFFED3C2AA4}">
      <dgm:prSet/>
      <dgm:spPr/>
      <dgm:t>
        <a:bodyPr/>
        <a:lstStyle/>
        <a:p>
          <a:r>
            <a:rPr lang="en-US">
              <a:latin typeface="Calibri" panose="020F0502020204030204" pitchFamily="34" charset="0"/>
              <a:cs typeface="Calibri" panose="020F0502020204030204" pitchFamily="34" charset="0"/>
            </a:rPr>
            <a:t>In developed nations, those who have a family history of hypertension have been estimated to have a danger of developing high blood pressure up to four times higher than compared to the average person. (Sande et al.,2001)</a:t>
          </a:r>
        </a:p>
      </dgm:t>
    </dgm:pt>
    <dgm:pt modelId="{F6DDEF09-A116-4C24-9BB5-A7C5FD9713F0}" type="parTrans" cxnId="{336A07D1-675D-4885-81D3-7C427C1F136B}">
      <dgm:prSet/>
      <dgm:spPr/>
      <dgm:t>
        <a:bodyPr/>
        <a:lstStyle/>
        <a:p>
          <a:endParaRPr lang="en-US"/>
        </a:p>
      </dgm:t>
    </dgm:pt>
    <dgm:pt modelId="{DAE18B10-3809-482D-ADC9-1CA8E70B8FEB}" type="sibTrans" cxnId="{336A07D1-675D-4885-81D3-7C427C1F136B}">
      <dgm:prSet/>
      <dgm:spPr/>
      <dgm:t>
        <a:bodyPr/>
        <a:lstStyle/>
        <a:p>
          <a:endParaRPr lang="en-US">
            <a:latin typeface="Calibri" panose="020F0502020204030204" pitchFamily="34" charset="0"/>
            <a:cs typeface="Calibri" panose="020F0502020204030204" pitchFamily="34" charset="0"/>
          </a:endParaRPr>
        </a:p>
      </dgm:t>
    </dgm:pt>
    <dgm:pt modelId="{69333FD8-A949-4876-8178-09AAF3821B17}">
      <dgm:prSet/>
      <dgm:spPr/>
      <dgm:t>
        <a:bodyPr/>
        <a:lstStyle/>
        <a:p>
          <a:r>
            <a:rPr lang="en-US">
              <a:latin typeface="Calibri" panose="020F0502020204030204" pitchFamily="34" charset="0"/>
              <a:cs typeface="Calibri" panose="020F0502020204030204" pitchFamily="34" charset="0"/>
            </a:rPr>
            <a:t>Cardiovascular disease (CVD) is the </a:t>
          </a:r>
          <a:r>
            <a:rPr lang="en-IN">
              <a:latin typeface="Calibri" panose="020F0502020204030204" pitchFamily="34" charset="0"/>
              <a:cs typeface="Calibri" panose="020F0502020204030204" pitchFamily="34" charset="0"/>
            </a:rPr>
            <a:t>primary contributor </a:t>
          </a:r>
          <a:r>
            <a:rPr lang="en-US">
              <a:latin typeface="Calibri" panose="020F0502020204030204" pitchFamily="34" charset="0"/>
              <a:cs typeface="Calibri" panose="020F0502020204030204" pitchFamily="34" charset="0"/>
            </a:rPr>
            <a:t>to preventable illness which accounts for 7.1 million annual deaths. Smoking and drinking are a significant risk factor for heart disease, consumption of these has a direct link with hypertension (Venkataraman et al., 2024).</a:t>
          </a:r>
        </a:p>
      </dgm:t>
    </dgm:pt>
    <dgm:pt modelId="{AB804522-14B6-4EE5-8140-70312BD1AACE}" type="parTrans" cxnId="{B7D3FFB2-8EBC-44E0-9CC8-875661811035}">
      <dgm:prSet/>
      <dgm:spPr/>
      <dgm:t>
        <a:bodyPr/>
        <a:lstStyle/>
        <a:p>
          <a:endParaRPr lang="en-US"/>
        </a:p>
      </dgm:t>
    </dgm:pt>
    <dgm:pt modelId="{0C192401-07EB-4A55-90E7-0710AE3D0017}" type="sibTrans" cxnId="{B7D3FFB2-8EBC-44E0-9CC8-875661811035}">
      <dgm:prSet/>
      <dgm:spPr/>
      <dgm:t>
        <a:bodyPr/>
        <a:lstStyle/>
        <a:p>
          <a:endParaRPr lang="en-US">
            <a:latin typeface="Calibri" panose="020F0502020204030204" pitchFamily="34" charset="0"/>
            <a:cs typeface="Calibri" panose="020F0502020204030204" pitchFamily="34" charset="0"/>
          </a:endParaRPr>
        </a:p>
      </dgm:t>
    </dgm:pt>
    <dgm:pt modelId="{C8ACABAB-433C-4DA3-AD70-FB669BC3E997}">
      <dgm:prSet/>
      <dgm:spPr/>
      <dgm:t>
        <a:bodyPr/>
        <a:lstStyle/>
        <a:p>
          <a:r>
            <a:rPr lang="en-US">
              <a:latin typeface="Calibri" panose="020F0502020204030204" pitchFamily="34" charset="0"/>
              <a:cs typeface="Calibri" panose="020F0502020204030204" pitchFamily="34" charset="0"/>
            </a:rPr>
            <a:t>Patients with hypertension are more likely to have obstructive sleep apnea than the local population. (Floras,2015). OSA is identified in epidemiological evidence as a prevalent and modifiable factor in the development of HTN (Konecny et al.,2014)</a:t>
          </a:r>
        </a:p>
      </dgm:t>
    </dgm:pt>
    <dgm:pt modelId="{B9453FE1-AD59-4E7C-B1D4-B4875E91F85D}" type="parTrans" cxnId="{E1A6B4B8-AEA7-440C-A7A8-A7A7D368087B}">
      <dgm:prSet/>
      <dgm:spPr/>
      <dgm:t>
        <a:bodyPr/>
        <a:lstStyle/>
        <a:p>
          <a:endParaRPr lang="en-US"/>
        </a:p>
      </dgm:t>
    </dgm:pt>
    <dgm:pt modelId="{3490DA9A-6560-48FF-9AB1-F4A34E44B78D}" type="sibTrans" cxnId="{E1A6B4B8-AEA7-440C-A7A8-A7A7D368087B}">
      <dgm:prSet/>
      <dgm:spPr/>
      <dgm:t>
        <a:bodyPr/>
        <a:lstStyle/>
        <a:p>
          <a:endParaRPr lang="en-US">
            <a:latin typeface="Calibri" panose="020F0502020204030204" pitchFamily="34" charset="0"/>
            <a:cs typeface="Calibri" panose="020F0502020204030204" pitchFamily="34" charset="0"/>
          </a:endParaRPr>
        </a:p>
      </dgm:t>
    </dgm:pt>
    <dgm:pt modelId="{86888EC4-1E93-4E13-872C-70747A57F8BC}">
      <dgm:prSet/>
      <dgm:spPr/>
      <dgm:t>
        <a:bodyPr/>
        <a:lstStyle/>
        <a:p>
          <a:r>
            <a:rPr lang="en-US">
              <a:latin typeface="Calibri" panose="020F0502020204030204" pitchFamily="34" charset="0"/>
              <a:cs typeface="Calibri" panose="020F0502020204030204" pitchFamily="34" charset="0"/>
            </a:rPr>
            <a:t>Socioeconomic status (SES) is</a:t>
          </a:r>
          <a:r>
            <a:rPr lang="en-IN">
              <a:latin typeface="Calibri" panose="020F0502020204030204" pitchFamily="34" charset="0"/>
              <a:cs typeface="Calibri" panose="020F0502020204030204" pitchFamily="34" charset="0"/>
            </a:rPr>
            <a:t> a prominent risk indicator for high blood pressure </a:t>
          </a:r>
          <a:r>
            <a:rPr lang="en-US">
              <a:latin typeface="Calibri" panose="020F0502020204030204" pitchFamily="34" charset="0"/>
              <a:cs typeface="Calibri" panose="020F0502020204030204" pitchFamily="34" charset="0"/>
            </a:rPr>
            <a:t>(Busingye et al., 2014). Low SES is linked with higher blood pressure (Leng, B et al., 2015). High-income areas like the Western world and the Asia-Pacific region have lower blood pressure.</a:t>
          </a:r>
        </a:p>
      </dgm:t>
    </dgm:pt>
    <dgm:pt modelId="{069297B2-D631-42D7-8A06-CE9ADBABD5F8}" type="parTrans" cxnId="{9C7CFAF6-0BCE-4277-9230-D6822E1904E3}">
      <dgm:prSet/>
      <dgm:spPr/>
      <dgm:t>
        <a:bodyPr/>
        <a:lstStyle/>
        <a:p>
          <a:endParaRPr lang="en-US"/>
        </a:p>
      </dgm:t>
    </dgm:pt>
    <dgm:pt modelId="{78D93324-A476-49E7-9FE0-2F77846C9B65}" type="sibTrans" cxnId="{9C7CFAF6-0BCE-4277-9230-D6822E1904E3}">
      <dgm:prSet/>
      <dgm:spPr/>
      <dgm:t>
        <a:bodyPr/>
        <a:lstStyle/>
        <a:p>
          <a:endParaRPr lang="en-US"/>
        </a:p>
      </dgm:t>
    </dgm:pt>
    <dgm:pt modelId="{AA624482-A030-4DF6-BC64-81A2652C811F}" type="pres">
      <dgm:prSet presAssocID="{B60CE7BA-34CA-4F1A-94D5-E65689CABA6A}" presName="vert0" presStyleCnt="0">
        <dgm:presLayoutVars>
          <dgm:dir/>
          <dgm:animOne val="branch"/>
          <dgm:animLvl val="lvl"/>
        </dgm:presLayoutVars>
      </dgm:prSet>
      <dgm:spPr/>
    </dgm:pt>
    <dgm:pt modelId="{ADF37A64-26DD-4C57-A8E9-ABAF7EB4E777}" type="pres">
      <dgm:prSet presAssocID="{FA74C0BF-C65F-4B9C-AB8B-5AB5C333E9EC}" presName="thickLine" presStyleLbl="alignNode1" presStyleIdx="0" presStyleCnt="6"/>
      <dgm:spPr/>
    </dgm:pt>
    <dgm:pt modelId="{35875781-1E25-4698-8F63-D67021524984}" type="pres">
      <dgm:prSet presAssocID="{FA74C0BF-C65F-4B9C-AB8B-5AB5C333E9EC}" presName="horz1" presStyleCnt="0"/>
      <dgm:spPr/>
    </dgm:pt>
    <dgm:pt modelId="{19B0DED1-0F70-4A10-BEE3-CADBDD2BBD52}" type="pres">
      <dgm:prSet presAssocID="{FA74C0BF-C65F-4B9C-AB8B-5AB5C333E9EC}" presName="tx1" presStyleLbl="revTx" presStyleIdx="0" presStyleCnt="6"/>
      <dgm:spPr/>
    </dgm:pt>
    <dgm:pt modelId="{14B16DBC-F239-4D2C-B7C3-5CE94AFF2444}" type="pres">
      <dgm:prSet presAssocID="{FA74C0BF-C65F-4B9C-AB8B-5AB5C333E9EC}" presName="vert1" presStyleCnt="0"/>
      <dgm:spPr/>
    </dgm:pt>
    <dgm:pt modelId="{97406A70-B2AD-4D0F-9A0E-2E9688C2CD69}" type="pres">
      <dgm:prSet presAssocID="{E7504E27-1C6D-4A42-88F3-3DE783BAB5BA}" presName="thickLine" presStyleLbl="alignNode1" presStyleIdx="1" presStyleCnt="6"/>
      <dgm:spPr/>
    </dgm:pt>
    <dgm:pt modelId="{A66BA617-78AE-4A58-A359-668F75FB267E}" type="pres">
      <dgm:prSet presAssocID="{E7504E27-1C6D-4A42-88F3-3DE783BAB5BA}" presName="horz1" presStyleCnt="0"/>
      <dgm:spPr/>
    </dgm:pt>
    <dgm:pt modelId="{9726FD9B-F2CE-4A43-9410-1D3CA09C2F02}" type="pres">
      <dgm:prSet presAssocID="{E7504E27-1C6D-4A42-88F3-3DE783BAB5BA}" presName="tx1" presStyleLbl="revTx" presStyleIdx="1" presStyleCnt="6"/>
      <dgm:spPr/>
    </dgm:pt>
    <dgm:pt modelId="{F5C8E885-2F7D-4F63-8F9C-706BEBCBCA77}" type="pres">
      <dgm:prSet presAssocID="{E7504E27-1C6D-4A42-88F3-3DE783BAB5BA}" presName="vert1" presStyleCnt="0"/>
      <dgm:spPr/>
    </dgm:pt>
    <dgm:pt modelId="{FC8855CE-5648-4B21-913B-E39E10ED68A7}" type="pres">
      <dgm:prSet presAssocID="{B0C46A0A-9A78-4C05-863E-5AFFED3C2AA4}" presName="thickLine" presStyleLbl="alignNode1" presStyleIdx="2" presStyleCnt="6"/>
      <dgm:spPr/>
    </dgm:pt>
    <dgm:pt modelId="{95466263-8E65-4DF8-9DCC-F0F8432935C5}" type="pres">
      <dgm:prSet presAssocID="{B0C46A0A-9A78-4C05-863E-5AFFED3C2AA4}" presName="horz1" presStyleCnt="0"/>
      <dgm:spPr/>
    </dgm:pt>
    <dgm:pt modelId="{902756C5-17BF-4E6F-98A6-465E2A58C933}" type="pres">
      <dgm:prSet presAssocID="{B0C46A0A-9A78-4C05-863E-5AFFED3C2AA4}" presName="tx1" presStyleLbl="revTx" presStyleIdx="2" presStyleCnt="6"/>
      <dgm:spPr/>
    </dgm:pt>
    <dgm:pt modelId="{35CF3EB3-8BC1-4A8A-B850-D7471D3A27CD}" type="pres">
      <dgm:prSet presAssocID="{B0C46A0A-9A78-4C05-863E-5AFFED3C2AA4}" presName="vert1" presStyleCnt="0"/>
      <dgm:spPr/>
    </dgm:pt>
    <dgm:pt modelId="{97F779B0-40D8-48EB-BCC9-6B5DBEE5AF5C}" type="pres">
      <dgm:prSet presAssocID="{69333FD8-A949-4876-8178-09AAF3821B17}" presName="thickLine" presStyleLbl="alignNode1" presStyleIdx="3" presStyleCnt="6"/>
      <dgm:spPr/>
    </dgm:pt>
    <dgm:pt modelId="{67C46E6F-EFA7-4118-90DF-275C56DAA70E}" type="pres">
      <dgm:prSet presAssocID="{69333FD8-A949-4876-8178-09AAF3821B17}" presName="horz1" presStyleCnt="0"/>
      <dgm:spPr/>
    </dgm:pt>
    <dgm:pt modelId="{9421A906-9E2F-43A1-BA41-F02B6837992C}" type="pres">
      <dgm:prSet presAssocID="{69333FD8-A949-4876-8178-09AAF3821B17}" presName="tx1" presStyleLbl="revTx" presStyleIdx="3" presStyleCnt="6"/>
      <dgm:spPr/>
    </dgm:pt>
    <dgm:pt modelId="{C43DA793-C9A7-4C89-93D8-B119F133C3E2}" type="pres">
      <dgm:prSet presAssocID="{69333FD8-A949-4876-8178-09AAF3821B17}" presName="vert1" presStyleCnt="0"/>
      <dgm:spPr/>
    </dgm:pt>
    <dgm:pt modelId="{EB6F8576-6E28-4B37-BDFB-17C7EB9BF83D}" type="pres">
      <dgm:prSet presAssocID="{C8ACABAB-433C-4DA3-AD70-FB669BC3E997}" presName="thickLine" presStyleLbl="alignNode1" presStyleIdx="4" presStyleCnt="6"/>
      <dgm:spPr/>
    </dgm:pt>
    <dgm:pt modelId="{65879E71-8EB3-43F4-9FE1-674EF1347C6A}" type="pres">
      <dgm:prSet presAssocID="{C8ACABAB-433C-4DA3-AD70-FB669BC3E997}" presName="horz1" presStyleCnt="0"/>
      <dgm:spPr/>
    </dgm:pt>
    <dgm:pt modelId="{9CF3AB8F-ADE9-47B2-94FB-835F38275AEC}" type="pres">
      <dgm:prSet presAssocID="{C8ACABAB-433C-4DA3-AD70-FB669BC3E997}" presName="tx1" presStyleLbl="revTx" presStyleIdx="4" presStyleCnt="6"/>
      <dgm:spPr/>
    </dgm:pt>
    <dgm:pt modelId="{C67EF8B4-23B5-465E-8EC2-101DD5FDB183}" type="pres">
      <dgm:prSet presAssocID="{C8ACABAB-433C-4DA3-AD70-FB669BC3E997}" presName="vert1" presStyleCnt="0"/>
      <dgm:spPr/>
    </dgm:pt>
    <dgm:pt modelId="{B76ACEE6-FC35-45FB-822E-D08A6463CD10}" type="pres">
      <dgm:prSet presAssocID="{86888EC4-1E93-4E13-872C-70747A57F8BC}" presName="thickLine" presStyleLbl="alignNode1" presStyleIdx="5" presStyleCnt="6"/>
      <dgm:spPr/>
    </dgm:pt>
    <dgm:pt modelId="{3A4A5095-CDF5-40B0-9E0F-A1650F435D13}" type="pres">
      <dgm:prSet presAssocID="{86888EC4-1E93-4E13-872C-70747A57F8BC}" presName="horz1" presStyleCnt="0"/>
      <dgm:spPr/>
    </dgm:pt>
    <dgm:pt modelId="{864202CC-C3CC-4CB1-9DB5-811107503CCF}" type="pres">
      <dgm:prSet presAssocID="{86888EC4-1E93-4E13-872C-70747A57F8BC}" presName="tx1" presStyleLbl="revTx" presStyleIdx="5" presStyleCnt="6"/>
      <dgm:spPr/>
    </dgm:pt>
    <dgm:pt modelId="{9E55E997-D649-4060-A422-700549297D0B}" type="pres">
      <dgm:prSet presAssocID="{86888EC4-1E93-4E13-872C-70747A57F8BC}" presName="vert1" presStyleCnt="0"/>
      <dgm:spPr/>
    </dgm:pt>
  </dgm:ptLst>
  <dgm:cxnLst>
    <dgm:cxn modelId="{0E617B1A-E0E7-4198-A5D0-506BC7FB7632}" type="presOf" srcId="{86888EC4-1E93-4E13-872C-70747A57F8BC}" destId="{864202CC-C3CC-4CB1-9DB5-811107503CCF}" srcOrd="0" destOrd="0" presId="urn:microsoft.com/office/officeart/2008/layout/LinedList"/>
    <dgm:cxn modelId="{117DB05A-66C7-47FC-AD4D-FCD63D5E15E3}" srcId="{B60CE7BA-34CA-4F1A-94D5-E65689CABA6A}" destId="{E7504E27-1C6D-4A42-88F3-3DE783BAB5BA}" srcOrd="1" destOrd="0" parTransId="{4C934BDC-84B8-44A4-A65B-90BF89F0AE8B}" sibTransId="{84D84CD2-E873-4271-8924-4A30A391F43C}"/>
    <dgm:cxn modelId="{2738D486-7DE9-4F1D-BCF4-2783436BC813}" type="presOf" srcId="{B60CE7BA-34CA-4F1A-94D5-E65689CABA6A}" destId="{AA624482-A030-4DF6-BC64-81A2652C811F}" srcOrd="0" destOrd="0" presId="urn:microsoft.com/office/officeart/2008/layout/LinedList"/>
    <dgm:cxn modelId="{932EAAAD-E22F-4E5E-BBCE-8568136E80C0}" type="presOf" srcId="{E7504E27-1C6D-4A42-88F3-3DE783BAB5BA}" destId="{9726FD9B-F2CE-4A43-9410-1D3CA09C2F02}" srcOrd="0" destOrd="0" presId="urn:microsoft.com/office/officeart/2008/layout/LinedList"/>
    <dgm:cxn modelId="{B7D3FFB2-8EBC-44E0-9CC8-875661811035}" srcId="{B60CE7BA-34CA-4F1A-94D5-E65689CABA6A}" destId="{69333FD8-A949-4876-8178-09AAF3821B17}" srcOrd="3" destOrd="0" parTransId="{AB804522-14B6-4EE5-8140-70312BD1AACE}" sibTransId="{0C192401-07EB-4A55-90E7-0710AE3D0017}"/>
    <dgm:cxn modelId="{E1A6B4B8-AEA7-440C-A7A8-A7A7D368087B}" srcId="{B60CE7BA-34CA-4F1A-94D5-E65689CABA6A}" destId="{C8ACABAB-433C-4DA3-AD70-FB669BC3E997}" srcOrd="4" destOrd="0" parTransId="{B9453FE1-AD59-4E7C-B1D4-B4875E91F85D}" sibTransId="{3490DA9A-6560-48FF-9AB1-F4A34E44B78D}"/>
    <dgm:cxn modelId="{19F41EBE-18C6-4618-9021-2C3DBAE72463}" srcId="{B60CE7BA-34CA-4F1A-94D5-E65689CABA6A}" destId="{FA74C0BF-C65F-4B9C-AB8B-5AB5C333E9EC}" srcOrd="0" destOrd="0" parTransId="{D92EA3D7-4F5C-40DF-9948-40E156DC2373}" sibTransId="{64D6836A-B358-4B48-BB98-744EE9790820}"/>
    <dgm:cxn modelId="{336A07D1-675D-4885-81D3-7C427C1F136B}" srcId="{B60CE7BA-34CA-4F1A-94D5-E65689CABA6A}" destId="{B0C46A0A-9A78-4C05-863E-5AFFED3C2AA4}" srcOrd="2" destOrd="0" parTransId="{F6DDEF09-A116-4C24-9BB5-A7C5FD9713F0}" sibTransId="{DAE18B10-3809-482D-ADC9-1CA8E70B8FEB}"/>
    <dgm:cxn modelId="{A7AAEBD2-A698-442D-9A46-7E4299051394}" type="presOf" srcId="{C8ACABAB-433C-4DA3-AD70-FB669BC3E997}" destId="{9CF3AB8F-ADE9-47B2-94FB-835F38275AEC}" srcOrd="0" destOrd="0" presId="urn:microsoft.com/office/officeart/2008/layout/LinedList"/>
    <dgm:cxn modelId="{F71DDEEC-05A4-4752-AC65-798D124BD112}" type="presOf" srcId="{69333FD8-A949-4876-8178-09AAF3821B17}" destId="{9421A906-9E2F-43A1-BA41-F02B6837992C}" srcOrd="0" destOrd="0" presId="urn:microsoft.com/office/officeart/2008/layout/LinedList"/>
    <dgm:cxn modelId="{BA25C1F3-BE87-4EA4-AFB8-AE60D71C7844}" type="presOf" srcId="{FA74C0BF-C65F-4B9C-AB8B-5AB5C333E9EC}" destId="{19B0DED1-0F70-4A10-BEE3-CADBDD2BBD52}" srcOrd="0" destOrd="0" presId="urn:microsoft.com/office/officeart/2008/layout/LinedList"/>
    <dgm:cxn modelId="{9C7CFAF6-0BCE-4277-9230-D6822E1904E3}" srcId="{B60CE7BA-34CA-4F1A-94D5-E65689CABA6A}" destId="{86888EC4-1E93-4E13-872C-70747A57F8BC}" srcOrd="5" destOrd="0" parTransId="{069297B2-D631-42D7-8A06-CE9ADBABD5F8}" sibTransId="{78D93324-A476-49E7-9FE0-2F77846C9B65}"/>
    <dgm:cxn modelId="{07A6C6FC-5DEF-478B-96F4-D16A1B6243F4}" type="presOf" srcId="{B0C46A0A-9A78-4C05-863E-5AFFED3C2AA4}" destId="{902756C5-17BF-4E6F-98A6-465E2A58C933}" srcOrd="0" destOrd="0" presId="urn:microsoft.com/office/officeart/2008/layout/LinedList"/>
    <dgm:cxn modelId="{753D91AC-F4CA-4A64-A718-46252699E69A}" type="presParOf" srcId="{AA624482-A030-4DF6-BC64-81A2652C811F}" destId="{ADF37A64-26DD-4C57-A8E9-ABAF7EB4E777}" srcOrd="0" destOrd="0" presId="urn:microsoft.com/office/officeart/2008/layout/LinedList"/>
    <dgm:cxn modelId="{0D2C5C68-66A9-40F9-8D09-2807E995F4B9}" type="presParOf" srcId="{AA624482-A030-4DF6-BC64-81A2652C811F}" destId="{35875781-1E25-4698-8F63-D67021524984}" srcOrd="1" destOrd="0" presId="urn:microsoft.com/office/officeart/2008/layout/LinedList"/>
    <dgm:cxn modelId="{1C8B6D27-8E28-4FAE-8F24-7D30C6F98C99}" type="presParOf" srcId="{35875781-1E25-4698-8F63-D67021524984}" destId="{19B0DED1-0F70-4A10-BEE3-CADBDD2BBD52}" srcOrd="0" destOrd="0" presId="urn:microsoft.com/office/officeart/2008/layout/LinedList"/>
    <dgm:cxn modelId="{0EB2AEFC-202A-492D-8278-B5E281B48860}" type="presParOf" srcId="{35875781-1E25-4698-8F63-D67021524984}" destId="{14B16DBC-F239-4D2C-B7C3-5CE94AFF2444}" srcOrd="1" destOrd="0" presId="urn:microsoft.com/office/officeart/2008/layout/LinedList"/>
    <dgm:cxn modelId="{85C975C6-1B10-4751-A164-5A61ECD42CD6}" type="presParOf" srcId="{AA624482-A030-4DF6-BC64-81A2652C811F}" destId="{97406A70-B2AD-4D0F-9A0E-2E9688C2CD69}" srcOrd="2" destOrd="0" presId="urn:microsoft.com/office/officeart/2008/layout/LinedList"/>
    <dgm:cxn modelId="{B748814E-2393-45AA-B068-17630E36825D}" type="presParOf" srcId="{AA624482-A030-4DF6-BC64-81A2652C811F}" destId="{A66BA617-78AE-4A58-A359-668F75FB267E}" srcOrd="3" destOrd="0" presId="urn:microsoft.com/office/officeart/2008/layout/LinedList"/>
    <dgm:cxn modelId="{7B25DB43-4933-4082-85A0-8C48F8BD8170}" type="presParOf" srcId="{A66BA617-78AE-4A58-A359-668F75FB267E}" destId="{9726FD9B-F2CE-4A43-9410-1D3CA09C2F02}" srcOrd="0" destOrd="0" presId="urn:microsoft.com/office/officeart/2008/layout/LinedList"/>
    <dgm:cxn modelId="{0CB6C366-C5BF-4E6E-A292-740576F85231}" type="presParOf" srcId="{A66BA617-78AE-4A58-A359-668F75FB267E}" destId="{F5C8E885-2F7D-4F63-8F9C-706BEBCBCA77}" srcOrd="1" destOrd="0" presId="urn:microsoft.com/office/officeart/2008/layout/LinedList"/>
    <dgm:cxn modelId="{3D1C5122-F734-4117-8F69-0823C2719EEE}" type="presParOf" srcId="{AA624482-A030-4DF6-BC64-81A2652C811F}" destId="{FC8855CE-5648-4B21-913B-E39E10ED68A7}" srcOrd="4" destOrd="0" presId="urn:microsoft.com/office/officeart/2008/layout/LinedList"/>
    <dgm:cxn modelId="{9538CD15-C3B6-4E0A-9F52-A294AA1351CF}" type="presParOf" srcId="{AA624482-A030-4DF6-BC64-81A2652C811F}" destId="{95466263-8E65-4DF8-9DCC-F0F8432935C5}" srcOrd="5" destOrd="0" presId="urn:microsoft.com/office/officeart/2008/layout/LinedList"/>
    <dgm:cxn modelId="{E626AF80-4D17-454F-ACC5-1B12AFA56AB1}" type="presParOf" srcId="{95466263-8E65-4DF8-9DCC-F0F8432935C5}" destId="{902756C5-17BF-4E6F-98A6-465E2A58C933}" srcOrd="0" destOrd="0" presId="urn:microsoft.com/office/officeart/2008/layout/LinedList"/>
    <dgm:cxn modelId="{5900E4B1-7743-48E3-8C1B-7277A1561DD9}" type="presParOf" srcId="{95466263-8E65-4DF8-9DCC-F0F8432935C5}" destId="{35CF3EB3-8BC1-4A8A-B850-D7471D3A27CD}" srcOrd="1" destOrd="0" presId="urn:microsoft.com/office/officeart/2008/layout/LinedList"/>
    <dgm:cxn modelId="{2C37F8A8-BCAF-477C-A591-85B39FDAF5D4}" type="presParOf" srcId="{AA624482-A030-4DF6-BC64-81A2652C811F}" destId="{97F779B0-40D8-48EB-BCC9-6B5DBEE5AF5C}" srcOrd="6" destOrd="0" presId="urn:microsoft.com/office/officeart/2008/layout/LinedList"/>
    <dgm:cxn modelId="{957823E6-6D24-4DFE-A470-31B48FDCD668}" type="presParOf" srcId="{AA624482-A030-4DF6-BC64-81A2652C811F}" destId="{67C46E6F-EFA7-4118-90DF-275C56DAA70E}" srcOrd="7" destOrd="0" presId="urn:microsoft.com/office/officeart/2008/layout/LinedList"/>
    <dgm:cxn modelId="{AD4F0255-F61A-4207-8DA7-79FA201A1CCA}" type="presParOf" srcId="{67C46E6F-EFA7-4118-90DF-275C56DAA70E}" destId="{9421A906-9E2F-43A1-BA41-F02B6837992C}" srcOrd="0" destOrd="0" presId="urn:microsoft.com/office/officeart/2008/layout/LinedList"/>
    <dgm:cxn modelId="{09ADC301-1FB3-495D-BE57-B65D9B61682C}" type="presParOf" srcId="{67C46E6F-EFA7-4118-90DF-275C56DAA70E}" destId="{C43DA793-C9A7-4C89-93D8-B119F133C3E2}" srcOrd="1" destOrd="0" presId="urn:microsoft.com/office/officeart/2008/layout/LinedList"/>
    <dgm:cxn modelId="{DFA811D3-B1E8-4C43-BD37-34810BE936DC}" type="presParOf" srcId="{AA624482-A030-4DF6-BC64-81A2652C811F}" destId="{EB6F8576-6E28-4B37-BDFB-17C7EB9BF83D}" srcOrd="8" destOrd="0" presId="urn:microsoft.com/office/officeart/2008/layout/LinedList"/>
    <dgm:cxn modelId="{AA28B5EB-0F73-4B7C-AEA9-CCC8E89AA463}" type="presParOf" srcId="{AA624482-A030-4DF6-BC64-81A2652C811F}" destId="{65879E71-8EB3-43F4-9FE1-674EF1347C6A}" srcOrd="9" destOrd="0" presId="urn:microsoft.com/office/officeart/2008/layout/LinedList"/>
    <dgm:cxn modelId="{5E503972-68E4-4E4D-AD43-20EA8F1F199B}" type="presParOf" srcId="{65879E71-8EB3-43F4-9FE1-674EF1347C6A}" destId="{9CF3AB8F-ADE9-47B2-94FB-835F38275AEC}" srcOrd="0" destOrd="0" presId="urn:microsoft.com/office/officeart/2008/layout/LinedList"/>
    <dgm:cxn modelId="{27EB6083-1162-4EA9-9673-5316F6F72A65}" type="presParOf" srcId="{65879E71-8EB3-43F4-9FE1-674EF1347C6A}" destId="{C67EF8B4-23B5-465E-8EC2-101DD5FDB183}" srcOrd="1" destOrd="0" presId="urn:microsoft.com/office/officeart/2008/layout/LinedList"/>
    <dgm:cxn modelId="{17464ABF-A22A-4279-BA9C-BDB6C5BF545B}" type="presParOf" srcId="{AA624482-A030-4DF6-BC64-81A2652C811F}" destId="{B76ACEE6-FC35-45FB-822E-D08A6463CD10}" srcOrd="10" destOrd="0" presId="urn:microsoft.com/office/officeart/2008/layout/LinedList"/>
    <dgm:cxn modelId="{D7A06C48-2B33-487D-8C19-11B96D69B64A}" type="presParOf" srcId="{AA624482-A030-4DF6-BC64-81A2652C811F}" destId="{3A4A5095-CDF5-40B0-9E0F-A1650F435D13}" srcOrd="11" destOrd="0" presId="urn:microsoft.com/office/officeart/2008/layout/LinedList"/>
    <dgm:cxn modelId="{3F8A7E80-08E0-49C6-BA30-E3B7A2D3806E}" type="presParOf" srcId="{3A4A5095-CDF5-40B0-9E0F-A1650F435D13}" destId="{864202CC-C3CC-4CB1-9DB5-811107503CCF}" srcOrd="0" destOrd="0" presId="urn:microsoft.com/office/officeart/2008/layout/LinedList"/>
    <dgm:cxn modelId="{CD057FBE-1D15-4855-B360-DDC39D5436BB}" type="presParOf" srcId="{3A4A5095-CDF5-40B0-9E0F-A1650F435D13}" destId="{9E55E997-D649-4060-A422-700549297D0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504A53-A60E-4942-BE33-B3C44F455D99}" type="doc">
      <dgm:prSet loTypeId="urn:microsoft.com/office/officeart/2016/7/layout/RepeatingBendingProcessNew" loCatId="process" qsTypeId="urn:microsoft.com/office/officeart/2005/8/quickstyle/simple2" qsCatId="simple" csTypeId="urn:microsoft.com/office/officeart/2005/8/colors/accent1_2" csCatId="accent1" phldr="1"/>
      <dgm:spPr/>
      <dgm:t>
        <a:bodyPr/>
        <a:lstStyle/>
        <a:p>
          <a:endParaRPr lang="en-IN"/>
        </a:p>
      </dgm:t>
    </dgm:pt>
    <dgm:pt modelId="{7EAEBD44-B5DF-4D46-89DB-2CC5D4E00189}">
      <dgm:prSet custT="1"/>
      <dgm:spPr/>
      <dgm:t>
        <a:bodyPr/>
        <a:lstStyle/>
        <a:p>
          <a:r>
            <a:rPr lang="en-IN" sz="1800" dirty="0">
              <a:latin typeface="Calibri" panose="020F0502020204030204" pitchFamily="34" charset="0"/>
              <a:cs typeface="Calibri" panose="020F0502020204030204" pitchFamily="34" charset="0"/>
            </a:rPr>
            <a:t>Data Preprocessing</a:t>
          </a:r>
        </a:p>
      </dgm:t>
    </dgm:pt>
    <dgm:pt modelId="{B062B2F6-E156-4BBF-883B-61D04D244154}" type="parTrans" cxnId="{CBFF4548-B08A-4BF0-A726-30D2F452EE24}">
      <dgm:prSet/>
      <dgm:spPr/>
      <dgm:t>
        <a:bodyPr/>
        <a:lstStyle/>
        <a:p>
          <a:endParaRPr lang="en-IN"/>
        </a:p>
      </dgm:t>
    </dgm:pt>
    <dgm:pt modelId="{2A14D1CC-D08C-4368-ACB1-D205975E5E95}" type="sibTrans" cxnId="{CBFF4548-B08A-4BF0-A726-30D2F452EE24}">
      <dgm:prSet custT="1"/>
      <dgm:spPr/>
      <dgm:t>
        <a:bodyPr/>
        <a:lstStyle/>
        <a:p>
          <a:endParaRPr lang="en-IN" sz="1800">
            <a:latin typeface="Calibri" panose="020F0502020204030204" pitchFamily="34" charset="0"/>
            <a:cs typeface="Calibri" panose="020F0502020204030204" pitchFamily="34" charset="0"/>
          </a:endParaRPr>
        </a:p>
      </dgm:t>
    </dgm:pt>
    <dgm:pt modelId="{CF66D7E2-27B6-4CD3-BEE8-B09DCBCF0AC8}">
      <dgm:prSet custT="1"/>
      <dgm:spPr/>
      <dgm:t>
        <a:bodyPr/>
        <a:lstStyle/>
        <a:p>
          <a:r>
            <a:rPr lang="en-IN" sz="1800" dirty="0">
              <a:latin typeface="Calibri" panose="020F0502020204030204" pitchFamily="34" charset="0"/>
              <a:cs typeface="Calibri" panose="020F0502020204030204" pitchFamily="34" charset="0"/>
            </a:rPr>
            <a:t>Remove duplicates based on DUPERSID</a:t>
          </a:r>
        </a:p>
      </dgm:t>
    </dgm:pt>
    <dgm:pt modelId="{FD3050F2-87A4-41D0-8DEC-970DC9A0F0A2}" type="parTrans" cxnId="{E20C8FE8-408D-46A7-A411-AF533D0F34BD}">
      <dgm:prSet/>
      <dgm:spPr/>
      <dgm:t>
        <a:bodyPr/>
        <a:lstStyle/>
        <a:p>
          <a:endParaRPr lang="en-IN"/>
        </a:p>
      </dgm:t>
    </dgm:pt>
    <dgm:pt modelId="{84AE10F4-04E7-4708-A75A-7689C8AED32E}" type="sibTrans" cxnId="{E20C8FE8-408D-46A7-A411-AF533D0F34BD}">
      <dgm:prSet custT="1"/>
      <dgm:spPr/>
      <dgm:t>
        <a:bodyPr/>
        <a:lstStyle/>
        <a:p>
          <a:endParaRPr lang="en-IN" sz="1800">
            <a:latin typeface="Calibri" panose="020F0502020204030204" pitchFamily="34" charset="0"/>
            <a:cs typeface="Calibri" panose="020F0502020204030204" pitchFamily="34" charset="0"/>
          </a:endParaRPr>
        </a:p>
      </dgm:t>
    </dgm:pt>
    <dgm:pt modelId="{0F9A731F-E087-49AB-9CC6-0271CB96516E}">
      <dgm:prSet custT="1"/>
      <dgm:spPr/>
      <dgm:t>
        <a:bodyPr/>
        <a:lstStyle/>
        <a:p>
          <a:r>
            <a:rPr lang="en-IN" sz="1800" dirty="0">
              <a:latin typeface="Calibri" panose="020F0502020204030204" pitchFamily="34" charset="0"/>
              <a:cs typeface="Calibri" panose="020F0502020204030204" pitchFamily="34" charset="0"/>
            </a:rPr>
            <a:t>Variables of our interest,</a:t>
          </a:r>
        </a:p>
      </dgm:t>
    </dgm:pt>
    <dgm:pt modelId="{00E7AF6E-30C6-4358-9FF0-600FC990FE38}" type="parTrans" cxnId="{B5793628-3BC9-46E5-8AD6-D38C461103D0}">
      <dgm:prSet/>
      <dgm:spPr/>
      <dgm:t>
        <a:bodyPr/>
        <a:lstStyle/>
        <a:p>
          <a:endParaRPr lang="en-IN"/>
        </a:p>
      </dgm:t>
    </dgm:pt>
    <dgm:pt modelId="{295202A6-D71F-4E1B-8B4C-9E34CF131240}" type="sibTrans" cxnId="{B5793628-3BC9-46E5-8AD6-D38C461103D0}">
      <dgm:prSet custT="1"/>
      <dgm:spPr/>
      <dgm:t>
        <a:bodyPr/>
        <a:lstStyle/>
        <a:p>
          <a:endParaRPr lang="en-IN" sz="1800">
            <a:latin typeface="Calibri" panose="020F0502020204030204" pitchFamily="34" charset="0"/>
            <a:cs typeface="Calibri" panose="020F0502020204030204" pitchFamily="34" charset="0"/>
          </a:endParaRPr>
        </a:p>
      </dgm:t>
    </dgm:pt>
    <dgm:pt modelId="{3999140E-BB05-4543-A967-31FE7223F37E}">
      <dgm:prSet custT="1"/>
      <dgm:spPr/>
      <dgm:t>
        <a:bodyPr/>
        <a:lstStyle/>
        <a:p>
          <a:r>
            <a:rPr lang="en-IN" sz="1800" dirty="0">
              <a:latin typeface="Calibri" panose="020F0502020204030204" pitchFamily="34" charset="0"/>
              <a:cs typeface="Calibri" panose="020F0502020204030204" pitchFamily="34" charset="0"/>
            </a:rPr>
            <a:t>Processed missing values</a:t>
          </a:r>
        </a:p>
      </dgm:t>
    </dgm:pt>
    <dgm:pt modelId="{DAAC99F3-3C8A-4848-AA63-4C74C150A647}" type="parTrans" cxnId="{0C8AFC2A-01A3-475F-A88D-7F8648C5D08C}">
      <dgm:prSet/>
      <dgm:spPr/>
      <dgm:t>
        <a:bodyPr/>
        <a:lstStyle/>
        <a:p>
          <a:endParaRPr lang="en-IN"/>
        </a:p>
      </dgm:t>
    </dgm:pt>
    <dgm:pt modelId="{3B91F257-3F12-443F-A804-A76B5801AF33}" type="sibTrans" cxnId="{0C8AFC2A-01A3-475F-A88D-7F8648C5D08C}">
      <dgm:prSet custT="1"/>
      <dgm:spPr/>
      <dgm:t>
        <a:bodyPr/>
        <a:lstStyle/>
        <a:p>
          <a:endParaRPr lang="en-IN" sz="1800">
            <a:latin typeface="Calibri" panose="020F0502020204030204" pitchFamily="34" charset="0"/>
            <a:cs typeface="Calibri" panose="020F0502020204030204" pitchFamily="34" charset="0"/>
          </a:endParaRPr>
        </a:p>
      </dgm:t>
    </dgm:pt>
    <dgm:pt modelId="{2EB83B54-ACF5-4610-AA36-A7560A8AC088}">
      <dgm:prSet custT="1"/>
      <dgm:spPr/>
      <dgm:t>
        <a:bodyPr/>
        <a:lstStyle/>
        <a:p>
          <a:r>
            <a:rPr lang="en-IN" sz="1800" dirty="0">
              <a:latin typeface="Calibri" panose="020F0502020204030204" pitchFamily="34" charset="0"/>
              <a:cs typeface="Calibri" panose="020F0502020204030204" pitchFamily="34" charset="0"/>
            </a:rPr>
            <a:t>Removed outliers</a:t>
          </a:r>
        </a:p>
      </dgm:t>
    </dgm:pt>
    <dgm:pt modelId="{7A681E59-6FB3-4AEA-A56A-B644A014D412}" type="parTrans" cxnId="{12B97ED3-F67E-470A-8A33-61A5F958561A}">
      <dgm:prSet/>
      <dgm:spPr/>
      <dgm:t>
        <a:bodyPr/>
        <a:lstStyle/>
        <a:p>
          <a:endParaRPr lang="en-IN"/>
        </a:p>
      </dgm:t>
    </dgm:pt>
    <dgm:pt modelId="{05691C7F-B982-4EE4-96EF-DAAFE06448F7}" type="sibTrans" cxnId="{12B97ED3-F67E-470A-8A33-61A5F958561A}">
      <dgm:prSet custT="1"/>
      <dgm:spPr/>
      <dgm:t>
        <a:bodyPr/>
        <a:lstStyle/>
        <a:p>
          <a:endParaRPr lang="en-IN" sz="1800">
            <a:latin typeface="Calibri" panose="020F0502020204030204" pitchFamily="34" charset="0"/>
            <a:cs typeface="Calibri" panose="020F0502020204030204" pitchFamily="34" charset="0"/>
          </a:endParaRPr>
        </a:p>
      </dgm:t>
    </dgm:pt>
    <dgm:pt modelId="{98FE637C-8289-449A-8DE3-8CADC0D6EDB9}">
      <dgm:prSet custT="1"/>
      <dgm:spPr/>
      <dgm:t>
        <a:bodyPr/>
        <a:lstStyle/>
        <a:p>
          <a:r>
            <a:rPr lang="en-IN" sz="1800" dirty="0">
              <a:latin typeface="Calibri" panose="020F0502020204030204" pitchFamily="34" charset="0"/>
              <a:cs typeface="Calibri" panose="020F0502020204030204" pitchFamily="34" charset="0"/>
            </a:rPr>
            <a:t>Removed  redundancy attributes using correlation test</a:t>
          </a:r>
        </a:p>
      </dgm:t>
    </dgm:pt>
    <dgm:pt modelId="{487A3392-EA89-416F-9908-D66DE808A93B}" type="parTrans" cxnId="{59E3C66F-B243-4B37-A3B7-D2357D972762}">
      <dgm:prSet/>
      <dgm:spPr/>
      <dgm:t>
        <a:bodyPr/>
        <a:lstStyle/>
        <a:p>
          <a:endParaRPr lang="en-IN"/>
        </a:p>
      </dgm:t>
    </dgm:pt>
    <dgm:pt modelId="{40AAF167-CA1B-4592-BFD6-0FEA1EA9EDF6}" type="sibTrans" cxnId="{59E3C66F-B243-4B37-A3B7-D2357D972762}">
      <dgm:prSet custT="1"/>
      <dgm:spPr/>
      <dgm:t>
        <a:bodyPr/>
        <a:lstStyle/>
        <a:p>
          <a:endParaRPr lang="en-IN" sz="1800">
            <a:latin typeface="Calibri" panose="020F0502020204030204" pitchFamily="34" charset="0"/>
            <a:cs typeface="Calibri" panose="020F0502020204030204" pitchFamily="34" charset="0"/>
          </a:endParaRPr>
        </a:p>
      </dgm:t>
    </dgm:pt>
    <dgm:pt modelId="{08578AE6-7B21-49AE-99B1-7856DC4F2A03}">
      <dgm:prSet custT="1"/>
      <dgm:spPr/>
      <dgm:t>
        <a:bodyPr/>
        <a:lstStyle/>
        <a:p>
          <a:r>
            <a:rPr lang="en-IN" sz="1800" dirty="0">
              <a:latin typeface="Calibri" panose="020F0502020204030204" pitchFamily="34" charset="0"/>
              <a:cs typeface="Calibri" panose="020F0502020204030204" pitchFamily="34" charset="0"/>
            </a:rPr>
            <a:t>Performed  descriptive analysis to answer our research questions</a:t>
          </a:r>
        </a:p>
      </dgm:t>
    </dgm:pt>
    <dgm:pt modelId="{5B057B15-966D-4963-ACE8-4521BA443A22}" type="parTrans" cxnId="{425CC9D5-99CE-4610-B912-A06EA9D22810}">
      <dgm:prSet/>
      <dgm:spPr/>
      <dgm:t>
        <a:bodyPr/>
        <a:lstStyle/>
        <a:p>
          <a:endParaRPr lang="en-IN"/>
        </a:p>
      </dgm:t>
    </dgm:pt>
    <dgm:pt modelId="{52E7B92A-E3CD-4216-A060-F8C7814B61BF}" type="sibTrans" cxnId="{425CC9D5-99CE-4610-B912-A06EA9D22810}">
      <dgm:prSet/>
      <dgm:spPr/>
      <dgm:t>
        <a:bodyPr/>
        <a:lstStyle/>
        <a:p>
          <a:endParaRPr lang="en-IN"/>
        </a:p>
      </dgm:t>
    </dgm:pt>
    <dgm:pt modelId="{019DEE7B-715E-4766-9899-BD3AE4BDE62E}" type="pres">
      <dgm:prSet presAssocID="{23504A53-A60E-4942-BE33-B3C44F455D99}" presName="Name0" presStyleCnt="0">
        <dgm:presLayoutVars>
          <dgm:dir/>
          <dgm:resizeHandles val="exact"/>
        </dgm:presLayoutVars>
      </dgm:prSet>
      <dgm:spPr/>
    </dgm:pt>
    <dgm:pt modelId="{CFDAD64D-F4AF-4495-A89E-02C842AD4928}" type="pres">
      <dgm:prSet presAssocID="{7EAEBD44-B5DF-4D46-89DB-2CC5D4E00189}" presName="node" presStyleLbl="node1" presStyleIdx="0" presStyleCnt="7">
        <dgm:presLayoutVars>
          <dgm:bulletEnabled val="1"/>
        </dgm:presLayoutVars>
      </dgm:prSet>
      <dgm:spPr/>
    </dgm:pt>
    <dgm:pt modelId="{8C77112B-06E4-4553-A423-ADF66D32B7A8}" type="pres">
      <dgm:prSet presAssocID="{2A14D1CC-D08C-4368-ACB1-D205975E5E95}" presName="sibTrans" presStyleLbl="sibTrans1D1" presStyleIdx="0" presStyleCnt="6"/>
      <dgm:spPr/>
    </dgm:pt>
    <dgm:pt modelId="{4232890F-61B4-4EDF-9367-1D484A0A3111}" type="pres">
      <dgm:prSet presAssocID="{2A14D1CC-D08C-4368-ACB1-D205975E5E95}" presName="connectorText" presStyleLbl="sibTrans1D1" presStyleIdx="0" presStyleCnt="6"/>
      <dgm:spPr/>
    </dgm:pt>
    <dgm:pt modelId="{100633F3-F5BC-4BFC-A928-FAA4E1A2C08D}" type="pres">
      <dgm:prSet presAssocID="{CF66D7E2-27B6-4CD3-BEE8-B09DCBCF0AC8}" presName="node" presStyleLbl="node1" presStyleIdx="1" presStyleCnt="7">
        <dgm:presLayoutVars>
          <dgm:bulletEnabled val="1"/>
        </dgm:presLayoutVars>
      </dgm:prSet>
      <dgm:spPr/>
    </dgm:pt>
    <dgm:pt modelId="{8CD6F525-82D9-46C8-8425-A53B5D88470D}" type="pres">
      <dgm:prSet presAssocID="{84AE10F4-04E7-4708-A75A-7689C8AED32E}" presName="sibTrans" presStyleLbl="sibTrans1D1" presStyleIdx="1" presStyleCnt="6"/>
      <dgm:spPr/>
    </dgm:pt>
    <dgm:pt modelId="{7717954A-2C1E-4706-88E4-3AEEDBC5672D}" type="pres">
      <dgm:prSet presAssocID="{84AE10F4-04E7-4708-A75A-7689C8AED32E}" presName="connectorText" presStyleLbl="sibTrans1D1" presStyleIdx="1" presStyleCnt="6"/>
      <dgm:spPr/>
    </dgm:pt>
    <dgm:pt modelId="{9471DADF-2647-4535-B20E-D29C22CE84AC}" type="pres">
      <dgm:prSet presAssocID="{0F9A731F-E087-49AB-9CC6-0271CB96516E}" presName="node" presStyleLbl="node1" presStyleIdx="2" presStyleCnt="7">
        <dgm:presLayoutVars>
          <dgm:bulletEnabled val="1"/>
        </dgm:presLayoutVars>
      </dgm:prSet>
      <dgm:spPr/>
    </dgm:pt>
    <dgm:pt modelId="{B7A3E77B-4707-46D5-AAA1-ABEC8C0970DD}" type="pres">
      <dgm:prSet presAssocID="{295202A6-D71F-4E1B-8B4C-9E34CF131240}" presName="sibTrans" presStyleLbl="sibTrans1D1" presStyleIdx="2" presStyleCnt="6"/>
      <dgm:spPr/>
    </dgm:pt>
    <dgm:pt modelId="{57531D56-3C5A-40E6-9A05-94762D599152}" type="pres">
      <dgm:prSet presAssocID="{295202A6-D71F-4E1B-8B4C-9E34CF131240}" presName="connectorText" presStyleLbl="sibTrans1D1" presStyleIdx="2" presStyleCnt="6"/>
      <dgm:spPr/>
    </dgm:pt>
    <dgm:pt modelId="{C813B00C-1469-40C1-8F1A-961E17056137}" type="pres">
      <dgm:prSet presAssocID="{3999140E-BB05-4543-A967-31FE7223F37E}" presName="node" presStyleLbl="node1" presStyleIdx="3" presStyleCnt="7">
        <dgm:presLayoutVars>
          <dgm:bulletEnabled val="1"/>
        </dgm:presLayoutVars>
      </dgm:prSet>
      <dgm:spPr/>
    </dgm:pt>
    <dgm:pt modelId="{B396CE8F-45D3-42C1-A163-3031FFB643C5}" type="pres">
      <dgm:prSet presAssocID="{3B91F257-3F12-443F-A804-A76B5801AF33}" presName="sibTrans" presStyleLbl="sibTrans1D1" presStyleIdx="3" presStyleCnt="6"/>
      <dgm:spPr/>
    </dgm:pt>
    <dgm:pt modelId="{DFA37566-0417-4444-B0AB-845E35265509}" type="pres">
      <dgm:prSet presAssocID="{3B91F257-3F12-443F-A804-A76B5801AF33}" presName="connectorText" presStyleLbl="sibTrans1D1" presStyleIdx="3" presStyleCnt="6"/>
      <dgm:spPr/>
    </dgm:pt>
    <dgm:pt modelId="{48F8D254-E22A-4CA2-875A-FB20DDB96D78}" type="pres">
      <dgm:prSet presAssocID="{2EB83B54-ACF5-4610-AA36-A7560A8AC088}" presName="node" presStyleLbl="node1" presStyleIdx="4" presStyleCnt="7">
        <dgm:presLayoutVars>
          <dgm:bulletEnabled val="1"/>
        </dgm:presLayoutVars>
      </dgm:prSet>
      <dgm:spPr/>
    </dgm:pt>
    <dgm:pt modelId="{8124541A-AB44-4F13-8FA1-E0202971FFC0}" type="pres">
      <dgm:prSet presAssocID="{05691C7F-B982-4EE4-96EF-DAAFE06448F7}" presName="sibTrans" presStyleLbl="sibTrans1D1" presStyleIdx="4" presStyleCnt="6"/>
      <dgm:spPr/>
    </dgm:pt>
    <dgm:pt modelId="{7EBAA8F8-ED76-4B6F-9F1C-6E8A1CE8841A}" type="pres">
      <dgm:prSet presAssocID="{05691C7F-B982-4EE4-96EF-DAAFE06448F7}" presName="connectorText" presStyleLbl="sibTrans1D1" presStyleIdx="4" presStyleCnt="6"/>
      <dgm:spPr/>
    </dgm:pt>
    <dgm:pt modelId="{2EEA0F82-AB3E-4F4C-947E-4E35D5F01480}" type="pres">
      <dgm:prSet presAssocID="{98FE637C-8289-449A-8DE3-8CADC0D6EDB9}" presName="node" presStyleLbl="node1" presStyleIdx="5" presStyleCnt="7">
        <dgm:presLayoutVars>
          <dgm:bulletEnabled val="1"/>
        </dgm:presLayoutVars>
      </dgm:prSet>
      <dgm:spPr/>
    </dgm:pt>
    <dgm:pt modelId="{6EBFE8F7-0E79-4A2D-8066-39A9122F18A0}" type="pres">
      <dgm:prSet presAssocID="{40AAF167-CA1B-4592-BFD6-0FEA1EA9EDF6}" presName="sibTrans" presStyleLbl="sibTrans1D1" presStyleIdx="5" presStyleCnt="6"/>
      <dgm:spPr/>
    </dgm:pt>
    <dgm:pt modelId="{DC25F617-05F8-437E-AD83-C8A701D5ED7D}" type="pres">
      <dgm:prSet presAssocID="{40AAF167-CA1B-4592-BFD6-0FEA1EA9EDF6}" presName="connectorText" presStyleLbl="sibTrans1D1" presStyleIdx="5" presStyleCnt="6"/>
      <dgm:spPr/>
    </dgm:pt>
    <dgm:pt modelId="{96B3FAC4-F06E-4EE0-8527-2572A6AF11A0}" type="pres">
      <dgm:prSet presAssocID="{08578AE6-7B21-49AE-99B1-7856DC4F2A03}" presName="node" presStyleLbl="node1" presStyleIdx="6" presStyleCnt="7">
        <dgm:presLayoutVars>
          <dgm:bulletEnabled val="1"/>
        </dgm:presLayoutVars>
      </dgm:prSet>
      <dgm:spPr/>
    </dgm:pt>
  </dgm:ptLst>
  <dgm:cxnLst>
    <dgm:cxn modelId="{862F5B08-6991-4C21-8A7B-2418F54D3ECA}" type="presOf" srcId="{2A14D1CC-D08C-4368-ACB1-D205975E5E95}" destId="{4232890F-61B4-4EDF-9367-1D484A0A3111}" srcOrd="1" destOrd="0" presId="urn:microsoft.com/office/officeart/2016/7/layout/RepeatingBendingProcessNew"/>
    <dgm:cxn modelId="{B5793628-3BC9-46E5-8AD6-D38C461103D0}" srcId="{23504A53-A60E-4942-BE33-B3C44F455D99}" destId="{0F9A731F-E087-49AB-9CC6-0271CB96516E}" srcOrd="2" destOrd="0" parTransId="{00E7AF6E-30C6-4358-9FF0-600FC990FE38}" sibTransId="{295202A6-D71F-4E1B-8B4C-9E34CF131240}"/>
    <dgm:cxn modelId="{B2EE8D28-DD63-40DE-9443-2F6B41852F1F}" type="presOf" srcId="{05691C7F-B982-4EE4-96EF-DAAFE06448F7}" destId="{8124541A-AB44-4F13-8FA1-E0202971FFC0}" srcOrd="0" destOrd="0" presId="urn:microsoft.com/office/officeart/2016/7/layout/RepeatingBendingProcessNew"/>
    <dgm:cxn modelId="{0C8AFC2A-01A3-475F-A88D-7F8648C5D08C}" srcId="{23504A53-A60E-4942-BE33-B3C44F455D99}" destId="{3999140E-BB05-4543-A967-31FE7223F37E}" srcOrd="3" destOrd="0" parTransId="{DAAC99F3-3C8A-4848-AA63-4C74C150A647}" sibTransId="{3B91F257-3F12-443F-A804-A76B5801AF33}"/>
    <dgm:cxn modelId="{011F0037-A476-4E0C-853B-1EBAF5621496}" type="presOf" srcId="{84AE10F4-04E7-4708-A75A-7689C8AED32E}" destId="{8CD6F525-82D9-46C8-8425-A53B5D88470D}" srcOrd="0" destOrd="0" presId="urn:microsoft.com/office/officeart/2016/7/layout/RepeatingBendingProcessNew"/>
    <dgm:cxn modelId="{4A2D433E-3221-46E4-BACA-5BB938491BC9}" type="presOf" srcId="{2EB83B54-ACF5-4610-AA36-A7560A8AC088}" destId="{48F8D254-E22A-4CA2-875A-FB20DDB96D78}" srcOrd="0" destOrd="0" presId="urn:microsoft.com/office/officeart/2016/7/layout/RepeatingBendingProcessNew"/>
    <dgm:cxn modelId="{51398D61-CE8D-4440-A080-7753593A4F9E}" type="presOf" srcId="{CF66D7E2-27B6-4CD3-BEE8-B09DCBCF0AC8}" destId="{100633F3-F5BC-4BFC-A928-FAA4E1A2C08D}" srcOrd="0" destOrd="0" presId="urn:microsoft.com/office/officeart/2016/7/layout/RepeatingBendingProcessNew"/>
    <dgm:cxn modelId="{22916E62-B3B0-4EB0-AC77-9F06F0D65A26}" type="presOf" srcId="{3B91F257-3F12-443F-A804-A76B5801AF33}" destId="{DFA37566-0417-4444-B0AB-845E35265509}" srcOrd="1" destOrd="0" presId="urn:microsoft.com/office/officeart/2016/7/layout/RepeatingBendingProcessNew"/>
    <dgm:cxn modelId="{37C9DF64-A986-4F00-957E-D1E7112E5275}" type="presOf" srcId="{08578AE6-7B21-49AE-99B1-7856DC4F2A03}" destId="{96B3FAC4-F06E-4EE0-8527-2572A6AF11A0}" srcOrd="0" destOrd="0" presId="urn:microsoft.com/office/officeart/2016/7/layout/RepeatingBendingProcessNew"/>
    <dgm:cxn modelId="{B86FBD47-55A4-4EF2-9FDF-ABF6169FE416}" type="presOf" srcId="{23504A53-A60E-4942-BE33-B3C44F455D99}" destId="{019DEE7B-715E-4766-9899-BD3AE4BDE62E}" srcOrd="0" destOrd="0" presId="urn:microsoft.com/office/officeart/2016/7/layout/RepeatingBendingProcessNew"/>
    <dgm:cxn modelId="{CBFF4548-B08A-4BF0-A726-30D2F452EE24}" srcId="{23504A53-A60E-4942-BE33-B3C44F455D99}" destId="{7EAEBD44-B5DF-4D46-89DB-2CC5D4E00189}" srcOrd="0" destOrd="0" parTransId="{B062B2F6-E156-4BBF-883B-61D04D244154}" sibTransId="{2A14D1CC-D08C-4368-ACB1-D205975E5E95}"/>
    <dgm:cxn modelId="{59E3C66F-B243-4B37-A3B7-D2357D972762}" srcId="{23504A53-A60E-4942-BE33-B3C44F455D99}" destId="{98FE637C-8289-449A-8DE3-8CADC0D6EDB9}" srcOrd="5" destOrd="0" parTransId="{487A3392-EA89-416F-9908-D66DE808A93B}" sibTransId="{40AAF167-CA1B-4592-BFD6-0FEA1EA9EDF6}"/>
    <dgm:cxn modelId="{2BFDB95A-3203-48C4-8A89-2E579F314502}" type="presOf" srcId="{3B91F257-3F12-443F-A804-A76B5801AF33}" destId="{B396CE8F-45D3-42C1-A163-3031FFB643C5}" srcOrd="0" destOrd="0" presId="urn:microsoft.com/office/officeart/2016/7/layout/RepeatingBendingProcessNew"/>
    <dgm:cxn modelId="{9368B77F-012C-4121-833D-4BD61935E6A3}" type="presOf" srcId="{2A14D1CC-D08C-4368-ACB1-D205975E5E95}" destId="{8C77112B-06E4-4553-A423-ADF66D32B7A8}" srcOrd="0" destOrd="0" presId="urn:microsoft.com/office/officeart/2016/7/layout/RepeatingBendingProcessNew"/>
    <dgm:cxn modelId="{117F3286-4056-46D6-9E8F-D9A5BAFFEC6F}" type="presOf" srcId="{98FE637C-8289-449A-8DE3-8CADC0D6EDB9}" destId="{2EEA0F82-AB3E-4F4C-947E-4E35D5F01480}" srcOrd="0" destOrd="0" presId="urn:microsoft.com/office/officeart/2016/7/layout/RepeatingBendingProcessNew"/>
    <dgm:cxn modelId="{F69200A3-6420-4F7B-BB32-8C71FB8A14BA}" type="presOf" srcId="{40AAF167-CA1B-4592-BFD6-0FEA1EA9EDF6}" destId="{DC25F617-05F8-437E-AD83-C8A701D5ED7D}" srcOrd="1" destOrd="0" presId="urn:microsoft.com/office/officeart/2016/7/layout/RepeatingBendingProcessNew"/>
    <dgm:cxn modelId="{236163A4-A3C0-411E-95C6-955F37C2AEE8}" type="presOf" srcId="{0F9A731F-E087-49AB-9CC6-0271CB96516E}" destId="{9471DADF-2647-4535-B20E-D29C22CE84AC}" srcOrd="0" destOrd="0" presId="urn:microsoft.com/office/officeart/2016/7/layout/RepeatingBendingProcessNew"/>
    <dgm:cxn modelId="{6FFBBCB8-D570-4C1B-ADBD-0BAFF796EE2E}" type="presOf" srcId="{05691C7F-B982-4EE4-96EF-DAAFE06448F7}" destId="{7EBAA8F8-ED76-4B6F-9F1C-6E8A1CE8841A}" srcOrd="1" destOrd="0" presId="urn:microsoft.com/office/officeart/2016/7/layout/RepeatingBendingProcessNew"/>
    <dgm:cxn modelId="{A2862ABA-CD31-479D-AE13-B356BE1C4DB1}" type="presOf" srcId="{295202A6-D71F-4E1B-8B4C-9E34CF131240}" destId="{57531D56-3C5A-40E6-9A05-94762D599152}" srcOrd="1" destOrd="0" presId="urn:microsoft.com/office/officeart/2016/7/layout/RepeatingBendingProcessNew"/>
    <dgm:cxn modelId="{12B97ED3-F67E-470A-8A33-61A5F958561A}" srcId="{23504A53-A60E-4942-BE33-B3C44F455D99}" destId="{2EB83B54-ACF5-4610-AA36-A7560A8AC088}" srcOrd="4" destOrd="0" parTransId="{7A681E59-6FB3-4AEA-A56A-B644A014D412}" sibTransId="{05691C7F-B982-4EE4-96EF-DAAFE06448F7}"/>
    <dgm:cxn modelId="{52472CD5-8B46-449D-8F3C-FB2CC6F0C965}" type="presOf" srcId="{40AAF167-CA1B-4592-BFD6-0FEA1EA9EDF6}" destId="{6EBFE8F7-0E79-4A2D-8066-39A9122F18A0}" srcOrd="0" destOrd="0" presId="urn:microsoft.com/office/officeart/2016/7/layout/RepeatingBendingProcessNew"/>
    <dgm:cxn modelId="{8FFF60D5-F536-44EF-B6FC-270735532CB6}" type="presOf" srcId="{7EAEBD44-B5DF-4D46-89DB-2CC5D4E00189}" destId="{CFDAD64D-F4AF-4495-A89E-02C842AD4928}" srcOrd="0" destOrd="0" presId="urn:microsoft.com/office/officeart/2016/7/layout/RepeatingBendingProcessNew"/>
    <dgm:cxn modelId="{425CC9D5-99CE-4610-B912-A06EA9D22810}" srcId="{23504A53-A60E-4942-BE33-B3C44F455D99}" destId="{08578AE6-7B21-49AE-99B1-7856DC4F2A03}" srcOrd="6" destOrd="0" parTransId="{5B057B15-966D-4963-ACE8-4521BA443A22}" sibTransId="{52E7B92A-E3CD-4216-A060-F8C7814B61BF}"/>
    <dgm:cxn modelId="{8F6A7ED9-AE30-48BA-86DA-A4739B9E837B}" type="presOf" srcId="{295202A6-D71F-4E1B-8B4C-9E34CF131240}" destId="{B7A3E77B-4707-46D5-AAA1-ABEC8C0970DD}" srcOrd="0" destOrd="0" presId="urn:microsoft.com/office/officeart/2016/7/layout/RepeatingBendingProcessNew"/>
    <dgm:cxn modelId="{15ECC2E1-BB4F-46AC-B7F4-D9925F226C5E}" type="presOf" srcId="{84AE10F4-04E7-4708-A75A-7689C8AED32E}" destId="{7717954A-2C1E-4706-88E4-3AEEDBC5672D}" srcOrd="1" destOrd="0" presId="urn:microsoft.com/office/officeart/2016/7/layout/RepeatingBendingProcessNew"/>
    <dgm:cxn modelId="{FAFE50E7-C643-471A-8389-BC294795407E}" type="presOf" srcId="{3999140E-BB05-4543-A967-31FE7223F37E}" destId="{C813B00C-1469-40C1-8F1A-961E17056137}" srcOrd="0" destOrd="0" presId="urn:microsoft.com/office/officeart/2016/7/layout/RepeatingBendingProcessNew"/>
    <dgm:cxn modelId="{E20C8FE8-408D-46A7-A411-AF533D0F34BD}" srcId="{23504A53-A60E-4942-BE33-B3C44F455D99}" destId="{CF66D7E2-27B6-4CD3-BEE8-B09DCBCF0AC8}" srcOrd="1" destOrd="0" parTransId="{FD3050F2-87A4-41D0-8DEC-970DC9A0F0A2}" sibTransId="{84AE10F4-04E7-4708-A75A-7689C8AED32E}"/>
    <dgm:cxn modelId="{98EC9848-C6D3-4DD1-A914-90EEEC84F830}" type="presParOf" srcId="{019DEE7B-715E-4766-9899-BD3AE4BDE62E}" destId="{CFDAD64D-F4AF-4495-A89E-02C842AD4928}" srcOrd="0" destOrd="0" presId="urn:microsoft.com/office/officeart/2016/7/layout/RepeatingBendingProcessNew"/>
    <dgm:cxn modelId="{286DDFBC-1258-4F13-AA92-9854AB6C3680}" type="presParOf" srcId="{019DEE7B-715E-4766-9899-BD3AE4BDE62E}" destId="{8C77112B-06E4-4553-A423-ADF66D32B7A8}" srcOrd="1" destOrd="0" presId="urn:microsoft.com/office/officeart/2016/7/layout/RepeatingBendingProcessNew"/>
    <dgm:cxn modelId="{51774854-4400-4E4E-92AC-BC8C71F2E8A4}" type="presParOf" srcId="{8C77112B-06E4-4553-A423-ADF66D32B7A8}" destId="{4232890F-61B4-4EDF-9367-1D484A0A3111}" srcOrd="0" destOrd="0" presId="urn:microsoft.com/office/officeart/2016/7/layout/RepeatingBendingProcessNew"/>
    <dgm:cxn modelId="{62C0F3B4-B731-4C35-9CFD-90A2C332900C}" type="presParOf" srcId="{019DEE7B-715E-4766-9899-BD3AE4BDE62E}" destId="{100633F3-F5BC-4BFC-A928-FAA4E1A2C08D}" srcOrd="2" destOrd="0" presId="urn:microsoft.com/office/officeart/2016/7/layout/RepeatingBendingProcessNew"/>
    <dgm:cxn modelId="{EB5D5F6E-C280-4B58-BC2F-D538D4985691}" type="presParOf" srcId="{019DEE7B-715E-4766-9899-BD3AE4BDE62E}" destId="{8CD6F525-82D9-46C8-8425-A53B5D88470D}" srcOrd="3" destOrd="0" presId="urn:microsoft.com/office/officeart/2016/7/layout/RepeatingBendingProcessNew"/>
    <dgm:cxn modelId="{93F44885-3BDA-4F16-878A-2B7B27D6E0DA}" type="presParOf" srcId="{8CD6F525-82D9-46C8-8425-A53B5D88470D}" destId="{7717954A-2C1E-4706-88E4-3AEEDBC5672D}" srcOrd="0" destOrd="0" presId="urn:microsoft.com/office/officeart/2016/7/layout/RepeatingBendingProcessNew"/>
    <dgm:cxn modelId="{9D48DFB8-2654-46E5-98B4-86432F199820}" type="presParOf" srcId="{019DEE7B-715E-4766-9899-BD3AE4BDE62E}" destId="{9471DADF-2647-4535-B20E-D29C22CE84AC}" srcOrd="4" destOrd="0" presId="urn:microsoft.com/office/officeart/2016/7/layout/RepeatingBendingProcessNew"/>
    <dgm:cxn modelId="{7244E925-33D7-4D96-8DA2-86B2273D62A6}" type="presParOf" srcId="{019DEE7B-715E-4766-9899-BD3AE4BDE62E}" destId="{B7A3E77B-4707-46D5-AAA1-ABEC8C0970DD}" srcOrd="5" destOrd="0" presId="urn:microsoft.com/office/officeart/2016/7/layout/RepeatingBendingProcessNew"/>
    <dgm:cxn modelId="{285903E1-8F1F-45DE-909C-2B6C9801E6F0}" type="presParOf" srcId="{B7A3E77B-4707-46D5-AAA1-ABEC8C0970DD}" destId="{57531D56-3C5A-40E6-9A05-94762D599152}" srcOrd="0" destOrd="0" presId="urn:microsoft.com/office/officeart/2016/7/layout/RepeatingBendingProcessNew"/>
    <dgm:cxn modelId="{8073D6BD-93A8-46B1-AF69-B7049E5CFF98}" type="presParOf" srcId="{019DEE7B-715E-4766-9899-BD3AE4BDE62E}" destId="{C813B00C-1469-40C1-8F1A-961E17056137}" srcOrd="6" destOrd="0" presId="urn:microsoft.com/office/officeart/2016/7/layout/RepeatingBendingProcessNew"/>
    <dgm:cxn modelId="{43D376DC-60B5-4975-B0A8-668AE8638433}" type="presParOf" srcId="{019DEE7B-715E-4766-9899-BD3AE4BDE62E}" destId="{B396CE8F-45D3-42C1-A163-3031FFB643C5}" srcOrd="7" destOrd="0" presId="urn:microsoft.com/office/officeart/2016/7/layout/RepeatingBendingProcessNew"/>
    <dgm:cxn modelId="{354D8A65-48C8-47F0-A9DD-1B9D7146285F}" type="presParOf" srcId="{B396CE8F-45D3-42C1-A163-3031FFB643C5}" destId="{DFA37566-0417-4444-B0AB-845E35265509}" srcOrd="0" destOrd="0" presId="urn:microsoft.com/office/officeart/2016/7/layout/RepeatingBendingProcessNew"/>
    <dgm:cxn modelId="{588ADBED-E077-48D4-AB8F-E9FE1A5137C7}" type="presParOf" srcId="{019DEE7B-715E-4766-9899-BD3AE4BDE62E}" destId="{48F8D254-E22A-4CA2-875A-FB20DDB96D78}" srcOrd="8" destOrd="0" presId="urn:microsoft.com/office/officeart/2016/7/layout/RepeatingBendingProcessNew"/>
    <dgm:cxn modelId="{407FE1A4-48B6-4F40-82B7-58A989007681}" type="presParOf" srcId="{019DEE7B-715E-4766-9899-BD3AE4BDE62E}" destId="{8124541A-AB44-4F13-8FA1-E0202971FFC0}" srcOrd="9" destOrd="0" presId="urn:microsoft.com/office/officeart/2016/7/layout/RepeatingBendingProcessNew"/>
    <dgm:cxn modelId="{391F0D2E-BF0C-4890-822A-A25FD43491BB}" type="presParOf" srcId="{8124541A-AB44-4F13-8FA1-E0202971FFC0}" destId="{7EBAA8F8-ED76-4B6F-9F1C-6E8A1CE8841A}" srcOrd="0" destOrd="0" presId="urn:microsoft.com/office/officeart/2016/7/layout/RepeatingBendingProcessNew"/>
    <dgm:cxn modelId="{565F1D88-6426-4537-8A9C-C25002AEF8F9}" type="presParOf" srcId="{019DEE7B-715E-4766-9899-BD3AE4BDE62E}" destId="{2EEA0F82-AB3E-4F4C-947E-4E35D5F01480}" srcOrd="10" destOrd="0" presId="urn:microsoft.com/office/officeart/2016/7/layout/RepeatingBendingProcessNew"/>
    <dgm:cxn modelId="{99FA81B3-09D1-4121-9EAC-C34DB041133A}" type="presParOf" srcId="{019DEE7B-715E-4766-9899-BD3AE4BDE62E}" destId="{6EBFE8F7-0E79-4A2D-8066-39A9122F18A0}" srcOrd="11" destOrd="0" presId="urn:microsoft.com/office/officeart/2016/7/layout/RepeatingBendingProcessNew"/>
    <dgm:cxn modelId="{E89C8948-FCD4-4165-8C7A-3705A801AA18}" type="presParOf" srcId="{6EBFE8F7-0E79-4A2D-8066-39A9122F18A0}" destId="{DC25F617-05F8-437E-AD83-C8A701D5ED7D}" srcOrd="0" destOrd="0" presId="urn:microsoft.com/office/officeart/2016/7/layout/RepeatingBendingProcessNew"/>
    <dgm:cxn modelId="{809E4412-CF3D-4A65-B6D4-41D07411837C}" type="presParOf" srcId="{019DEE7B-715E-4766-9899-BD3AE4BDE62E}" destId="{96B3FAC4-F06E-4EE0-8527-2572A6AF11A0}"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4197B-25FD-47C3-AC2D-9399711F9920}">
      <dsp:nvSpPr>
        <dsp:cNvPr id="0" name=""/>
        <dsp:cNvSpPr/>
      </dsp:nvSpPr>
      <dsp:spPr>
        <a:xfrm>
          <a:off x="1518080" y="30999"/>
          <a:ext cx="1625062" cy="1625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FE2FC6-EED1-4E9B-9370-B6216B7B27A1}">
      <dsp:nvSpPr>
        <dsp:cNvPr id="0" name=""/>
        <dsp:cNvSpPr/>
      </dsp:nvSpPr>
      <dsp:spPr>
        <a:xfrm>
          <a:off x="524986" y="2252619"/>
          <a:ext cx="3611250" cy="1754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solidFill>
                <a:srgbClr val="FFFF00"/>
              </a:solidFill>
              <a:latin typeface="Calibri" panose="020F0502020204030204" pitchFamily="34" charset="0"/>
              <a:cs typeface="Calibri" panose="020F0502020204030204" pitchFamily="34" charset="0"/>
            </a:rPr>
            <a:t>Hypertension is a widespread illness that is becoming more and more prevalent.   Based on data from the World Health Organization, the total number of adults globally with hypertension has doubled since 1990, to 1.28 billion.</a:t>
          </a:r>
        </a:p>
        <a:p>
          <a:pPr marL="0" lvl="0" indent="0" algn="ctr" defTabSz="533400">
            <a:spcBef>
              <a:spcPct val="0"/>
            </a:spcBef>
            <a:spcAft>
              <a:spcPct val="35000"/>
            </a:spcAft>
            <a:buNone/>
          </a:pPr>
          <a:endParaRPr lang="en-US" sz="1200" kern="1200" dirty="0">
            <a:solidFill>
              <a:srgbClr val="FFFF00"/>
            </a:solidFill>
            <a:latin typeface="Calibri" panose="020F0502020204030204" pitchFamily="34" charset="0"/>
            <a:cs typeface="Calibri" panose="020F0502020204030204" pitchFamily="34" charset="0"/>
          </a:endParaRPr>
        </a:p>
      </dsp:txBody>
      <dsp:txXfrm>
        <a:off x="524986" y="2252619"/>
        <a:ext cx="3611250" cy="1754980"/>
      </dsp:txXfrm>
    </dsp:sp>
    <dsp:sp modelId="{99C3B305-C234-4CD8-BB8A-921BFA1C5E09}">
      <dsp:nvSpPr>
        <dsp:cNvPr id="0" name=""/>
        <dsp:cNvSpPr/>
      </dsp:nvSpPr>
      <dsp:spPr>
        <a:xfrm>
          <a:off x="6245513" y="30999"/>
          <a:ext cx="1625062" cy="16250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14706-C4E9-466B-A1A7-884ABCB430B5}">
      <dsp:nvSpPr>
        <dsp:cNvPr id="0" name=""/>
        <dsp:cNvSpPr/>
      </dsp:nvSpPr>
      <dsp:spPr>
        <a:xfrm>
          <a:off x="4768205" y="2252619"/>
          <a:ext cx="4579678" cy="1754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solidFill>
                <a:srgbClr val="FFFF00"/>
              </a:solidFill>
              <a:latin typeface="Calibri" panose="020F0502020204030204" pitchFamily="34" charset="0"/>
              <a:cs typeface="Calibri" panose="020F0502020204030204" pitchFamily="34" charset="0"/>
            </a:rPr>
            <a:t>The average systolic blood pressure was 127.0 mmHg for males and 122.3 mmHg for women, according to studies by Mills, K. T. (2016) and Zhou, B. (2015), while the normal diastolic BP was 78.7 mmHg for men and 76.7 mmHg for women. The American College of Cardiology–American Heart Association (ACC–AHA) Hypertension Guideline implemented a newer range in 2017, the systolic blood pressure and diastolic blood pressure shouldn't be more than 130mm Hg and 80 mm Hg respectively (Whelton PK et al., 2017). Although, in past years hypertension was defined with the blood pressure value of 140/90 mm Hg or more. Higher blood pressure was more prevalent in South Asia, Africa, and Central and Eastern Europe. </a:t>
          </a:r>
        </a:p>
      </dsp:txBody>
      <dsp:txXfrm>
        <a:off x="4768205" y="2252619"/>
        <a:ext cx="4579678" cy="1754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37A64-26DD-4C57-A8E9-ABAF7EB4E777}">
      <dsp:nvSpPr>
        <dsp:cNvPr id="0" name=""/>
        <dsp:cNvSpPr/>
      </dsp:nvSpPr>
      <dsp:spPr>
        <a:xfrm>
          <a:off x="0" y="1971"/>
          <a:ext cx="5364444" cy="0"/>
        </a:xfrm>
        <a:prstGeom prst="line">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w="10000" cap="flat"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9B0DED1-0F70-4A10-BEE3-CADBDD2BBD52}">
      <dsp:nvSpPr>
        <dsp:cNvPr id="0" name=""/>
        <dsp:cNvSpPr/>
      </dsp:nvSpPr>
      <dsp:spPr>
        <a:xfrm>
          <a:off x="0" y="1971"/>
          <a:ext cx="5364444" cy="672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a:latin typeface="Calibri" panose="020F0502020204030204" pitchFamily="34" charset="0"/>
              <a:cs typeface="Calibri" panose="020F0502020204030204" pitchFamily="34" charset="0"/>
            </a:rPr>
            <a:t>Hypertension is a highly prevalent disease whose incidence sharply increases as people get older</a:t>
          </a:r>
          <a:r>
            <a:rPr lang="en-US" sz="1000" kern="1200">
              <a:latin typeface="Calibri" panose="020F0502020204030204" pitchFamily="34" charset="0"/>
              <a:cs typeface="Calibri" panose="020F0502020204030204" pitchFamily="34" charset="0"/>
            </a:rPr>
            <a:t>. (Buford, T. W. 2016)</a:t>
          </a:r>
        </a:p>
      </dsp:txBody>
      <dsp:txXfrm>
        <a:off x="0" y="1971"/>
        <a:ext cx="5364444" cy="672442"/>
      </dsp:txXfrm>
    </dsp:sp>
    <dsp:sp modelId="{97406A70-B2AD-4D0F-9A0E-2E9688C2CD69}">
      <dsp:nvSpPr>
        <dsp:cNvPr id="0" name=""/>
        <dsp:cNvSpPr/>
      </dsp:nvSpPr>
      <dsp:spPr>
        <a:xfrm>
          <a:off x="0" y="674414"/>
          <a:ext cx="5364444" cy="0"/>
        </a:xfrm>
        <a:prstGeom prst="line">
          <a:avLst/>
        </a:prstGeom>
        <a:gradFill rotWithShape="0">
          <a:gsLst>
            <a:gs pos="0">
              <a:schemeClr val="accent2">
                <a:hueOff val="275703"/>
                <a:satOff val="5161"/>
                <a:lumOff val="-314"/>
                <a:alphaOff val="0"/>
              </a:schemeClr>
            </a:gs>
            <a:gs pos="90000">
              <a:schemeClr val="accent2">
                <a:hueOff val="275703"/>
                <a:satOff val="5161"/>
                <a:lumOff val="-314"/>
                <a:alphaOff val="0"/>
                <a:shade val="100000"/>
                <a:satMod val="105000"/>
              </a:schemeClr>
            </a:gs>
            <a:gs pos="100000">
              <a:schemeClr val="accent2">
                <a:hueOff val="275703"/>
                <a:satOff val="5161"/>
                <a:lumOff val="-314"/>
                <a:alphaOff val="0"/>
                <a:shade val="80000"/>
                <a:satMod val="120000"/>
              </a:schemeClr>
            </a:gs>
          </a:gsLst>
          <a:path path="circle">
            <a:fillToRect l="100000" t="100000" r="100000" b="100000"/>
          </a:path>
        </a:gradFill>
        <a:ln w="10000" cap="flat" cmpd="sng" algn="ctr">
          <a:solidFill>
            <a:schemeClr val="accent2">
              <a:hueOff val="275703"/>
              <a:satOff val="5161"/>
              <a:lumOff val="-31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726FD9B-F2CE-4A43-9410-1D3CA09C2F02}">
      <dsp:nvSpPr>
        <dsp:cNvPr id="0" name=""/>
        <dsp:cNvSpPr/>
      </dsp:nvSpPr>
      <dsp:spPr>
        <a:xfrm>
          <a:off x="0" y="674414"/>
          <a:ext cx="5364444" cy="672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a:latin typeface="Calibri" panose="020F0502020204030204" pitchFamily="34" charset="0"/>
              <a:cs typeface="Calibri" panose="020F0502020204030204" pitchFamily="34" charset="0"/>
            </a:rPr>
            <a:t>With regard to the modifiable conditions, obesity accounted for 38.2% of the weighted PAR%, whereas poor physical activity and sedentary behavior together were responsible for 3.1% </a:t>
          </a:r>
          <a:r>
            <a:rPr lang="en-US" sz="1000" kern="1200">
              <a:latin typeface="Calibri" panose="020F0502020204030204" pitchFamily="34" charset="0"/>
              <a:cs typeface="Calibri" panose="020F0502020204030204" pitchFamily="34" charset="0"/>
            </a:rPr>
            <a:t>(Hou &amp; Yang,2024).</a:t>
          </a:r>
        </a:p>
      </dsp:txBody>
      <dsp:txXfrm>
        <a:off x="0" y="674414"/>
        <a:ext cx="5364444" cy="672442"/>
      </dsp:txXfrm>
    </dsp:sp>
    <dsp:sp modelId="{FC8855CE-5648-4B21-913B-E39E10ED68A7}">
      <dsp:nvSpPr>
        <dsp:cNvPr id="0" name=""/>
        <dsp:cNvSpPr/>
      </dsp:nvSpPr>
      <dsp:spPr>
        <a:xfrm>
          <a:off x="0" y="1346857"/>
          <a:ext cx="5364444" cy="0"/>
        </a:xfrm>
        <a:prstGeom prst="line">
          <a:avLst/>
        </a:prstGeom>
        <a:gradFill rotWithShape="0">
          <a:gsLst>
            <a:gs pos="0">
              <a:schemeClr val="accent2">
                <a:hueOff val="551407"/>
                <a:satOff val="10323"/>
                <a:lumOff val="-628"/>
                <a:alphaOff val="0"/>
              </a:schemeClr>
            </a:gs>
            <a:gs pos="90000">
              <a:schemeClr val="accent2">
                <a:hueOff val="551407"/>
                <a:satOff val="10323"/>
                <a:lumOff val="-628"/>
                <a:alphaOff val="0"/>
                <a:shade val="100000"/>
                <a:satMod val="105000"/>
              </a:schemeClr>
            </a:gs>
            <a:gs pos="100000">
              <a:schemeClr val="accent2">
                <a:hueOff val="551407"/>
                <a:satOff val="10323"/>
                <a:lumOff val="-628"/>
                <a:alphaOff val="0"/>
                <a:shade val="80000"/>
                <a:satMod val="120000"/>
              </a:schemeClr>
            </a:gs>
          </a:gsLst>
          <a:path path="circle">
            <a:fillToRect l="100000" t="100000" r="100000" b="100000"/>
          </a:path>
        </a:gradFill>
        <a:ln w="10000" cap="flat" cmpd="sng" algn="ctr">
          <a:solidFill>
            <a:schemeClr val="accent2">
              <a:hueOff val="551407"/>
              <a:satOff val="10323"/>
              <a:lumOff val="-628"/>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02756C5-17BF-4E6F-98A6-465E2A58C933}">
      <dsp:nvSpPr>
        <dsp:cNvPr id="0" name=""/>
        <dsp:cNvSpPr/>
      </dsp:nvSpPr>
      <dsp:spPr>
        <a:xfrm>
          <a:off x="0" y="1346857"/>
          <a:ext cx="5364444" cy="672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latin typeface="Calibri" panose="020F0502020204030204" pitchFamily="34" charset="0"/>
              <a:cs typeface="Calibri" panose="020F0502020204030204" pitchFamily="34" charset="0"/>
            </a:rPr>
            <a:t>In developed nations, those who have a family history of hypertension have been estimated to have a danger of developing high blood pressure up to four times higher than compared to the average person. (Sande et al.,2001)</a:t>
          </a:r>
        </a:p>
      </dsp:txBody>
      <dsp:txXfrm>
        <a:off x="0" y="1346857"/>
        <a:ext cx="5364444" cy="672442"/>
      </dsp:txXfrm>
    </dsp:sp>
    <dsp:sp modelId="{97F779B0-40D8-48EB-BCC9-6B5DBEE5AF5C}">
      <dsp:nvSpPr>
        <dsp:cNvPr id="0" name=""/>
        <dsp:cNvSpPr/>
      </dsp:nvSpPr>
      <dsp:spPr>
        <a:xfrm>
          <a:off x="0" y="2019300"/>
          <a:ext cx="5364444" cy="0"/>
        </a:xfrm>
        <a:prstGeom prst="line">
          <a:avLst/>
        </a:prstGeom>
        <a:gradFill rotWithShape="0">
          <a:gsLst>
            <a:gs pos="0">
              <a:schemeClr val="accent2">
                <a:hueOff val="827110"/>
                <a:satOff val="15484"/>
                <a:lumOff val="-941"/>
                <a:alphaOff val="0"/>
              </a:schemeClr>
            </a:gs>
            <a:gs pos="90000">
              <a:schemeClr val="accent2">
                <a:hueOff val="827110"/>
                <a:satOff val="15484"/>
                <a:lumOff val="-941"/>
                <a:alphaOff val="0"/>
                <a:shade val="100000"/>
                <a:satMod val="105000"/>
              </a:schemeClr>
            </a:gs>
            <a:gs pos="100000">
              <a:schemeClr val="accent2">
                <a:hueOff val="827110"/>
                <a:satOff val="15484"/>
                <a:lumOff val="-941"/>
                <a:alphaOff val="0"/>
                <a:shade val="80000"/>
                <a:satMod val="120000"/>
              </a:schemeClr>
            </a:gs>
          </a:gsLst>
          <a:path path="circle">
            <a:fillToRect l="100000" t="100000" r="100000" b="100000"/>
          </a:path>
        </a:gradFill>
        <a:ln w="10000" cap="flat" cmpd="sng" algn="ctr">
          <a:solidFill>
            <a:schemeClr val="accent2">
              <a:hueOff val="827110"/>
              <a:satOff val="15484"/>
              <a:lumOff val="-941"/>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421A906-9E2F-43A1-BA41-F02B6837992C}">
      <dsp:nvSpPr>
        <dsp:cNvPr id="0" name=""/>
        <dsp:cNvSpPr/>
      </dsp:nvSpPr>
      <dsp:spPr>
        <a:xfrm>
          <a:off x="0" y="2019300"/>
          <a:ext cx="5364444" cy="672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latin typeface="Calibri" panose="020F0502020204030204" pitchFamily="34" charset="0"/>
              <a:cs typeface="Calibri" panose="020F0502020204030204" pitchFamily="34" charset="0"/>
            </a:rPr>
            <a:t>Cardiovascular disease (CVD) is the </a:t>
          </a:r>
          <a:r>
            <a:rPr lang="en-IN" sz="1000" kern="1200">
              <a:latin typeface="Calibri" panose="020F0502020204030204" pitchFamily="34" charset="0"/>
              <a:cs typeface="Calibri" panose="020F0502020204030204" pitchFamily="34" charset="0"/>
            </a:rPr>
            <a:t>primary contributor </a:t>
          </a:r>
          <a:r>
            <a:rPr lang="en-US" sz="1000" kern="1200">
              <a:latin typeface="Calibri" panose="020F0502020204030204" pitchFamily="34" charset="0"/>
              <a:cs typeface="Calibri" panose="020F0502020204030204" pitchFamily="34" charset="0"/>
            </a:rPr>
            <a:t>to preventable illness which accounts for 7.1 million annual deaths. Smoking and drinking are a significant risk factor for heart disease, consumption of these has a direct link with hypertension (Venkataraman et al., 2024).</a:t>
          </a:r>
        </a:p>
      </dsp:txBody>
      <dsp:txXfrm>
        <a:off x="0" y="2019300"/>
        <a:ext cx="5364444" cy="672442"/>
      </dsp:txXfrm>
    </dsp:sp>
    <dsp:sp modelId="{EB6F8576-6E28-4B37-BDFB-17C7EB9BF83D}">
      <dsp:nvSpPr>
        <dsp:cNvPr id="0" name=""/>
        <dsp:cNvSpPr/>
      </dsp:nvSpPr>
      <dsp:spPr>
        <a:xfrm>
          <a:off x="0" y="2691742"/>
          <a:ext cx="5364444" cy="0"/>
        </a:xfrm>
        <a:prstGeom prst="line">
          <a:avLst/>
        </a:prstGeom>
        <a:gradFill rotWithShape="0">
          <a:gsLst>
            <a:gs pos="0">
              <a:schemeClr val="accent2">
                <a:hueOff val="1102814"/>
                <a:satOff val="20646"/>
                <a:lumOff val="-1255"/>
                <a:alphaOff val="0"/>
              </a:schemeClr>
            </a:gs>
            <a:gs pos="90000">
              <a:schemeClr val="accent2">
                <a:hueOff val="1102814"/>
                <a:satOff val="20646"/>
                <a:lumOff val="-1255"/>
                <a:alphaOff val="0"/>
                <a:shade val="100000"/>
                <a:satMod val="105000"/>
              </a:schemeClr>
            </a:gs>
            <a:gs pos="100000">
              <a:schemeClr val="accent2">
                <a:hueOff val="1102814"/>
                <a:satOff val="20646"/>
                <a:lumOff val="-1255"/>
                <a:alphaOff val="0"/>
                <a:shade val="80000"/>
                <a:satMod val="120000"/>
              </a:schemeClr>
            </a:gs>
          </a:gsLst>
          <a:path path="circle">
            <a:fillToRect l="100000" t="100000" r="100000" b="100000"/>
          </a:path>
        </a:gradFill>
        <a:ln w="10000" cap="flat" cmpd="sng" algn="ctr">
          <a:solidFill>
            <a:schemeClr val="accent2">
              <a:hueOff val="1102814"/>
              <a:satOff val="20646"/>
              <a:lumOff val="-125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CF3AB8F-ADE9-47B2-94FB-835F38275AEC}">
      <dsp:nvSpPr>
        <dsp:cNvPr id="0" name=""/>
        <dsp:cNvSpPr/>
      </dsp:nvSpPr>
      <dsp:spPr>
        <a:xfrm>
          <a:off x="0" y="2691742"/>
          <a:ext cx="5364444" cy="672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latin typeface="Calibri" panose="020F0502020204030204" pitchFamily="34" charset="0"/>
              <a:cs typeface="Calibri" panose="020F0502020204030204" pitchFamily="34" charset="0"/>
            </a:rPr>
            <a:t>Patients with hypertension are more likely to have obstructive sleep apnea than the local population. (Floras,2015). OSA is identified in epidemiological evidence as a prevalent and modifiable factor in the development of HTN (Konecny et al.,2014)</a:t>
          </a:r>
        </a:p>
      </dsp:txBody>
      <dsp:txXfrm>
        <a:off x="0" y="2691742"/>
        <a:ext cx="5364444" cy="672442"/>
      </dsp:txXfrm>
    </dsp:sp>
    <dsp:sp modelId="{B76ACEE6-FC35-45FB-822E-D08A6463CD10}">
      <dsp:nvSpPr>
        <dsp:cNvPr id="0" name=""/>
        <dsp:cNvSpPr/>
      </dsp:nvSpPr>
      <dsp:spPr>
        <a:xfrm>
          <a:off x="0" y="3364185"/>
          <a:ext cx="5364444" cy="0"/>
        </a:xfrm>
        <a:prstGeom prst="line">
          <a:avLst/>
        </a:prstGeom>
        <a:gradFill rotWithShape="0">
          <a:gsLst>
            <a:gs pos="0">
              <a:schemeClr val="accent2">
                <a:hueOff val="1378517"/>
                <a:satOff val="25807"/>
                <a:lumOff val="-1569"/>
                <a:alphaOff val="0"/>
              </a:schemeClr>
            </a:gs>
            <a:gs pos="90000">
              <a:schemeClr val="accent2">
                <a:hueOff val="1378517"/>
                <a:satOff val="25807"/>
                <a:lumOff val="-1569"/>
                <a:alphaOff val="0"/>
                <a:shade val="100000"/>
                <a:satMod val="105000"/>
              </a:schemeClr>
            </a:gs>
            <a:gs pos="100000">
              <a:schemeClr val="accent2">
                <a:hueOff val="1378517"/>
                <a:satOff val="25807"/>
                <a:lumOff val="-1569"/>
                <a:alphaOff val="0"/>
                <a:shade val="80000"/>
                <a:satMod val="120000"/>
              </a:schemeClr>
            </a:gs>
          </a:gsLst>
          <a:path path="circle">
            <a:fillToRect l="100000" t="100000" r="100000" b="100000"/>
          </a:path>
        </a:gradFill>
        <a:ln w="10000" cap="flat" cmpd="sng" algn="ctr">
          <a:solidFill>
            <a:schemeClr val="accent2">
              <a:hueOff val="1378517"/>
              <a:satOff val="25807"/>
              <a:lumOff val="-156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64202CC-C3CC-4CB1-9DB5-811107503CCF}">
      <dsp:nvSpPr>
        <dsp:cNvPr id="0" name=""/>
        <dsp:cNvSpPr/>
      </dsp:nvSpPr>
      <dsp:spPr>
        <a:xfrm>
          <a:off x="0" y="3364185"/>
          <a:ext cx="5364444" cy="672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latin typeface="Calibri" panose="020F0502020204030204" pitchFamily="34" charset="0"/>
              <a:cs typeface="Calibri" panose="020F0502020204030204" pitchFamily="34" charset="0"/>
            </a:rPr>
            <a:t>Socioeconomic status (SES) is</a:t>
          </a:r>
          <a:r>
            <a:rPr lang="en-IN" sz="1000" kern="1200">
              <a:latin typeface="Calibri" panose="020F0502020204030204" pitchFamily="34" charset="0"/>
              <a:cs typeface="Calibri" panose="020F0502020204030204" pitchFamily="34" charset="0"/>
            </a:rPr>
            <a:t> a prominent risk indicator for high blood pressure </a:t>
          </a:r>
          <a:r>
            <a:rPr lang="en-US" sz="1000" kern="1200">
              <a:latin typeface="Calibri" panose="020F0502020204030204" pitchFamily="34" charset="0"/>
              <a:cs typeface="Calibri" panose="020F0502020204030204" pitchFamily="34" charset="0"/>
            </a:rPr>
            <a:t>(Busingye et al., 2014). Low SES is linked with higher blood pressure (Leng, B et al., 2015). High-income areas like the Western world and the Asia-Pacific region have lower blood pressure.</a:t>
          </a:r>
        </a:p>
      </dsp:txBody>
      <dsp:txXfrm>
        <a:off x="0" y="3364185"/>
        <a:ext cx="5364444" cy="67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7112B-06E4-4553-A423-ADF66D32B7A8}">
      <dsp:nvSpPr>
        <dsp:cNvPr id="0" name=""/>
        <dsp:cNvSpPr/>
      </dsp:nvSpPr>
      <dsp:spPr>
        <a:xfrm>
          <a:off x="2104416" y="1100315"/>
          <a:ext cx="453377" cy="91440"/>
        </a:xfrm>
        <a:custGeom>
          <a:avLst/>
          <a:gdLst/>
          <a:ahLst/>
          <a:cxnLst/>
          <a:rect l="0" t="0" r="0" b="0"/>
          <a:pathLst>
            <a:path>
              <a:moveTo>
                <a:pt x="0" y="45720"/>
              </a:moveTo>
              <a:lnTo>
                <a:pt x="453377" y="45720"/>
              </a:lnTo>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Calibri" panose="020F0502020204030204" pitchFamily="34" charset="0"/>
            <a:cs typeface="Calibri" panose="020F0502020204030204" pitchFamily="34" charset="0"/>
          </a:endParaRPr>
        </a:p>
      </dsp:txBody>
      <dsp:txXfrm>
        <a:off x="2319006" y="1143615"/>
        <a:ext cx="24198" cy="4839"/>
      </dsp:txXfrm>
    </dsp:sp>
    <dsp:sp modelId="{CFDAD64D-F4AF-4495-A89E-02C842AD4928}">
      <dsp:nvSpPr>
        <dsp:cNvPr id="0" name=""/>
        <dsp:cNvSpPr/>
      </dsp:nvSpPr>
      <dsp:spPr>
        <a:xfrm>
          <a:off x="1964" y="514759"/>
          <a:ext cx="2104252" cy="1262551"/>
        </a:xfrm>
        <a:prstGeom prst="rect">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110" tIns="108232" rIns="103110" bIns="108232"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alibri" panose="020F0502020204030204" pitchFamily="34" charset="0"/>
              <a:cs typeface="Calibri" panose="020F0502020204030204" pitchFamily="34" charset="0"/>
            </a:rPr>
            <a:t>Data Preprocessing</a:t>
          </a:r>
        </a:p>
      </dsp:txBody>
      <dsp:txXfrm>
        <a:off x="1964" y="514759"/>
        <a:ext cx="2104252" cy="1262551"/>
      </dsp:txXfrm>
    </dsp:sp>
    <dsp:sp modelId="{8CD6F525-82D9-46C8-8425-A53B5D88470D}">
      <dsp:nvSpPr>
        <dsp:cNvPr id="0" name=""/>
        <dsp:cNvSpPr/>
      </dsp:nvSpPr>
      <dsp:spPr>
        <a:xfrm>
          <a:off x="4692646" y="1100315"/>
          <a:ext cx="453377" cy="91440"/>
        </a:xfrm>
        <a:custGeom>
          <a:avLst/>
          <a:gdLst/>
          <a:ahLst/>
          <a:cxnLst/>
          <a:rect l="0" t="0" r="0" b="0"/>
          <a:pathLst>
            <a:path>
              <a:moveTo>
                <a:pt x="0" y="45720"/>
              </a:moveTo>
              <a:lnTo>
                <a:pt x="453377" y="45720"/>
              </a:lnTo>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Calibri" panose="020F0502020204030204" pitchFamily="34" charset="0"/>
            <a:cs typeface="Calibri" panose="020F0502020204030204" pitchFamily="34" charset="0"/>
          </a:endParaRPr>
        </a:p>
      </dsp:txBody>
      <dsp:txXfrm>
        <a:off x="4907236" y="1143615"/>
        <a:ext cx="24198" cy="4839"/>
      </dsp:txXfrm>
    </dsp:sp>
    <dsp:sp modelId="{100633F3-F5BC-4BFC-A928-FAA4E1A2C08D}">
      <dsp:nvSpPr>
        <dsp:cNvPr id="0" name=""/>
        <dsp:cNvSpPr/>
      </dsp:nvSpPr>
      <dsp:spPr>
        <a:xfrm>
          <a:off x="2590194" y="514759"/>
          <a:ext cx="2104252" cy="1262551"/>
        </a:xfrm>
        <a:prstGeom prst="rect">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110" tIns="108232" rIns="103110" bIns="108232"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alibri" panose="020F0502020204030204" pitchFamily="34" charset="0"/>
              <a:cs typeface="Calibri" panose="020F0502020204030204" pitchFamily="34" charset="0"/>
            </a:rPr>
            <a:t>Remove duplicates based on DUPERSID</a:t>
          </a:r>
        </a:p>
      </dsp:txBody>
      <dsp:txXfrm>
        <a:off x="2590194" y="514759"/>
        <a:ext cx="2104252" cy="1262551"/>
      </dsp:txXfrm>
    </dsp:sp>
    <dsp:sp modelId="{B7A3E77B-4707-46D5-AAA1-ABEC8C0970DD}">
      <dsp:nvSpPr>
        <dsp:cNvPr id="0" name=""/>
        <dsp:cNvSpPr/>
      </dsp:nvSpPr>
      <dsp:spPr>
        <a:xfrm>
          <a:off x="7280876" y="1100315"/>
          <a:ext cx="453377" cy="91440"/>
        </a:xfrm>
        <a:custGeom>
          <a:avLst/>
          <a:gdLst/>
          <a:ahLst/>
          <a:cxnLst/>
          <a:rect l="0" t="0" r="0" b="0"/>
          <a:pathLst>
            <a:path>
              <a:moveTo>
                <a:pt x="0" y="45720"/>
              </a:moveTo>
              <a:lnTo>
                <a:pt x="453377" y="45720"/>
              </a:lnTo>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Calibri" panose="020F0502020204030204" pitchFamily="34" charset="0"/>
            <a:cs typeface="Calibri" panose="020F0502020204030204" pitchFamily="34" charset="0"/>
          </a:endParaRPr>
        </a:p>
      </dsp:txBody>
      <dsp:txXfrm>
        <a:off x="7495466" y="1143615"/>
        <a:ext cx="24198" cy="4839"/>
      </dsp:txXfrm>
    </dsp:sp>
    <dsp:sp modelId="{9471DADF-2647-4535-B20E-D29C22CE84AC}">
      <dsp:nvSpPr>
        <dsp:cNvPr id="0" name=""/>
        <dsp:cNvSpPr/>
      </dsp:nvSpPr>
      <dsp:spPr>
        <a:xfrm>
          <a:off x="5178424" y="514759"/>
          <a:ext cx="2104252" cy="1262551"/>
        </a:xfrm>
        <a:prstGeom prst="rect">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110" tIns="108232" rIns="103110" bIns="108232"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alibri" panose="020F0502020204030204" pitchFamily="34" charset="0"/>
              <a:cs typeface="Calibri" panose="020F0502020204030204" pitchFamily="34" charset="0"/>
            </a:rPr>
            <a:t>Variables of our interest,</a:t>
          </a:r>
        </a:p>
      </dsp:txBody>
      <dsp:txXfrm>
        <a:off x="5178424" y="514759"/>
        <a:ext cx="2104252" cy="1262551"/>
      </dsp:txXfrm>
    </dsp:sp>
    <dsp:sp modelId="{B396CE8F-45D3-42C1-A163-3031FFB643C5}">
      <dsp:nvSpPr>
        <dsp:cNvPr id="0" name=""/>
        <dsp:cNvSpPr/>
      </dsp:nvSpPr>
      <dsp:spPr>
        <a:xfrm>
          <a:off x="1054090" y="1775511"/>
          <a:ext cx="7764690" cy="453377"/>
        </a:xfrm>
        <a:custGeom>
          <a:avLst/>
          <a:gdLst/>
          <a:ahLst/>
          <a:cxnLst/>
          <a:rect l="0" t="0" r="0" b="0"/>
          <a:pathLst>
            <a:path>
              <a:moveTo>
                <a:pt x="7764690" y="0"/>
              </a:moveTo>
              <a:lnTo>
                <a:pt x="7764690" y="243788"/>
              </a:lnTo>
              <a:lnTo>
                <a:pt x="0" y="243788"/>
              </a:lnTo>
              <a:lnTo>
                <a:pt x="0" y="453377"/>
              </a:lnTo>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Calibri" panose="020F0502020204030204" pitchFamily="34" charset="0"/>
            <a:cs typeface="Calibri" panose="020F0502020204030204" pitchFamily="34" charset="0"/>
          </a:endParaRPr>
        </a:p>
      </dsp:txBody>
      <dsp:txXfrm>
        <a:off x="4741941" y="1999780"/>
        <a:ext cx="388987" cy="4839"/>
      </dsp:txXfrm>
    </dsp:sp>
    <dsp:sp modelId="{C813B00C-1469-40C1-8F1A-961E17056137}">
      <dsp:nvSpPr>
        <dsp:cNvPr id="0" name=""/>
        <dsp:cNvSpPr/>
      </dsp:nvSpPr>
      <dsp:spPr>
        <a:xfrm>
          <a:off x="7766654" y="514759"/>
          <a:ext cx="2104252" cy="1262551"/>
        </a:xfrm>
        <a:prstGeom prst="rect">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110" tIns="108232" rIns="103110" bIns="108232"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alibri" panose="020F0502020204030204" pitchFamily="34" charset="0"/>
              <a:cs typeface="Calibri" panose="020F0502020204030204" pitchFamily="34" charset="0"/>
            </a:rPr>
            <a:t>Processed missing values</a:t>
          </a:r>
        </a:p>
      </dsp:txBody>
      <dsp:txXfrm>
        <a:off x="7766654" y="514759"/>
        <a:ext cx="2104252" cy="1262551"/>
      </dsp:txXfrm>
    </dsp:sp>
    <dsp:sp modelId="{8124541A-AB44-4F13-8FA1-E0202971FFC0}">
      <dsp:nvSpPr>
        <dsp:cNvPr id="0" name=""/>
        <dsp:cNvSpPr/>
      </dsp:nvSpPr>
      <dsp:spPr>
        <a:xfrm>
          <a:off x="2104416" y="2846844"/>
          <a:ext cx="453377" cy="91440"/>
        </a:xfrm>
        <a:custGeom>
          <a:avLst/>
          <a:gdLst/>
          <a:ahLst/>
          <a:cxnLst/>
          <a:rect l="0" t="0" r="0" b="0"/>
          <a:pathLst>
            <a:path>
              <a:moveTo>
                <a:pt x="0" y="45720"/>
              </a:moveTo>
              <a:lnTo>
                <a:pt x="453377" y="45720"/>
              </a:lnTo>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Calibri" panose="020F0502020204030204" pitchFamily="34" charset="0"/>
            <a:cs typeface="Calibri" panose="020F0502020204030204" pitchFamily="34" charset="0"/>
          </a:endParaRPr>
        </a:p>
      </dsp:txBody>
      <dsp:txXfrm>
        <a:off x="2319006" y="2890144"/>
        <a:ext cx="24198" cy="4839"/>
      </dsp:txXfrm>
    </dsp:sp>
    <dsp:sp modelId="{48F8D254-E22A-4CA2-875A-FB20DDB96D78}">
      <dsp:nvSpPr>
        <dsp:cNvPr id="0" name=""/>
        <dsp:cNvSpPr/>
      </dsp:nvSpPr>
      <dsp:spPr>
        <a:xfrm>
          <a:off x="1964" y="2261288"/>
          <a:ext cx="2104252" cy="1262551"/>
        </a:xfrm>
        <a:prstGeom prst="rect">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110" tIns="108232" rIns="103110" bIns="108232"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alibri" panose="020F0502020204030204" pitchFamily="34" charset="0"/>
              <a:cs typeface="Calibri" panose="020F0502020204030204" pitchFamily="34" charset="0"/>
            </a:rPr>
            <a:t>Removed outliers</a:t>
          </a:r>
        </a:p>
      </dsp:txBody>
      <dsp:txXfrm>
        <a:off x="1964" y="2261288"/>
        <a:ext cx="2104252" cy="1262551"/>
      </dsp:txXfrm>
    </dsp:sp>
    <dsp:sp modelId="{6EBFE8F7-0E79-4A2D-8066-39A9122F18A0}">
      <dsp:nvSpPr>
        <dsp:cNvPr id="0" name=""/>
        <dsp:cNvSpPr/>
      </dsp:nvSpPr>
      <dsp:spPr>
        <a:xfrm>
          <a:off x="4692646" y="2846844"/>
          <a:ext cx="453377" cy="91440"/>
        </a:xfrm>
        <a:custGeom>
          <a:avLst/>
          <a:gdLst/>
          <a:ahLst/>
          <a:cxnLst/>
          <a:rect l="0" t="0" r="0" b="0"/>
          <a:pathLst>
            <a:path>
              <a:moveTo>
                <a:pt x="0" y="45720"/>
              </a:moveTo>
              <a:lnTo>
                <a:pt x="453377" y="45720"/>
              </a:lnTo>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latin typeface="Calibri" panose="020F0502020204030204" pitchFamily="34" charset="0"/>
            <a:cs typeface="Calibri" panose="020F0502020204030204" pitchFamily="34" charset="0"/>
          </a:endParaRPr>
        </a:p>
      </dsp:txBody>
      <dsp:txXfrm>
        <a:off x="4907236" y="2890144"/>
        <a:ext cx="24198" cy="4839"/>
      </dsp:txXfrm>
    </dsp:sp>
    <dsp:sp modelId="{2EEA0F82-AB3E-4F4C-947E-4E35D5F01480}">
      <dsp:nvSpPr>
        <dsp:cNvPr id="0" name=""/>
        <dsp:cNvSpPr/>
      </dsp:nvSpPr>
      <dsp:spPr>
        <a:xfrm>
          <a:off x="2590194" y="2261288"/>
          <a:ext cx="2104252" cy="1262551"/>
        </a:xfrm>
        <a:prstGeom prst="rect">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110" tIns="108232" rIns="103110" bIns="108232"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alibri" panose="020F0502020204030204" pitchFamily="34" charset="0"/>
              <a:cs typeface="Calibri" panose="020F0502020204030204" pitchFamily="34" charset="0"/>
            </a:rPr>
            <a:t>Removed  redundancy attributes using correlation test</a:t>
          </a:r>
        </a:p>
      </dsp:txBody>
      <dsp:txXfrm>
        <a:off x="2590194" y="2261288"/>
        <a:ext cx="2104252" cy="1262551"/>
      </dsp:txXfrm>
    </dsp:sp>
    <dsp:sp modelId="{96B3FAC4-F06E-4EE0-8527-2572A6AF11A0}">
      <dsp:nvSpPr>
        <dsp:cNvPr id="0" name=""/>
        <dsp:cNvSpPr/>
      </dsp:nvSpPr>
      <dsp:spPr>
        <a:xfrm>
          <a:off x="5178424" y="2261288"/>
          <a:ext cx="2104252" cy="1262551"/>
        </a:xfrm>
        <a:prstGeom prst="rect">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110" tIns="108232" rIns="103110" bIns="108232"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alibri" panose="020F0502020204030204" pitchFamily="34" charset="0"/>
              <a:cs typeface="Calibri" panose="020F0502020204030204" pitchFamily="34" charset="0"/>
            </a:rPr>
            <a:t>Performed  descriptive analysis to answer our research questions</a:t>
          </a:r>
        </a:p>
      </dsp:txBody>
      <dsp:txXfrm>
        <a:off x="5178424" y="2261288"/>
        <a:ext cx="2104252" cy="126255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4/30/2025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4/30/2025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55D449-B875-4B8D-8E66-224D27E54C9A}" type="slidenum">
              <a:rPr lang="en-IN" smtClean="0"/>
              <a:t>21</a:t>
            </a:fld>
            <a:endParaRPr lang="en-IN"/>
          </a:p>
        </p:txBody>
      </p:sp>
    </p:spTree>
    <p:extLst>
      <p:ext uri="{BB962C8B-B14F-4D97-AF65-F5344CB8AC3E}">
        <p14:creationId xmlns:p14="http://schemas.microsoft.com/office/powerpoint/2010/main" val="51830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55D449-B875-4B8D-8E66-224D27E54C9A}" type="slidenum">
              <a:rPr lang="en-IN" smtClean="0"/>
              <a:t>27</a:t>
            </a:fld>
            <a:endParaRPr lang="en-IN"/>
          </a:p>
        </p:txBody>
      </p:sp>
    </p:spTree>
    <p:extLst>
      <p:ext uri="{BB962C8B-B14F-4D97-AF65-F5344CB8AC3E}">
        <p14:creationId xmlns:p14="http://schemas.microsoft.com/office/powerpoint/2010/main" val="386677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4/30/2025</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74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1375A4-56A4-47D6-9801-1991572033F7}" type="slidenum">
              <a:rPr lang="en-IN" smtClean="0"/>
              <a:t>‹#›</a:t>
            </a:fld>
            <a:endParaRPr lang="en-IN"/>
          </a:p>
        </p:txBody>
      </p:sp>
    </p:spTree>
    <p:extLst>
      <p:ext uri="{BB962C8B-B14F-4D97-AF65-F5344CB8AC3E}">
        <p14:creationId xmlns:p14="http://schemas.microsoft.com/office/powerpoint/2010/main" val="12096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1375A4-56A4-47D6-9801-1991572033F7}" type="slidenum">
              <a:rPr lang="en-IN" smtClean="0"/>
              <a:t>‹#›</a:t>
            </a:fld>
            <a:endParaRPr lang="en-IN"/>
          </a:p>
        </p:txBody>
      </p:sp>
    </p:spTree>
    <p:extLst>
      <p:ext uri="{BB962C8B-B14F-4D97-AF65-F5344CB8AC3E}">
        <p14:creationId xmlns:p14="http://schemas.microsoft.com/office/powerpoint/2010/main" val="187696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1375A4-56A4-47D6-9801-1991572033F7}" type="slidenum">
              <a:rPr lang="en-IN" smtClean="0"/>
              <a:t>‹#›</a:t>
            </a:fld>
            <a:endParaRPr lang="en-IN"/>
          </a:p>
        </p:txBody>
      </p:sp>
    </p:spTree>
    <p:extLst>
      <p:ext uri="{BB962C8B-B14F-4D97-AF65-F5344CB8AC3E}">
        <p14:creationId xmlns:p14="http://schemas.microsoft.com/office/powerpoint/2010/main" val="383655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76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1375A4-56A4-47D6-9801-1991572033F7}" type="slidenum">
              <a:rPr lang="en-IN" smtClean="0"/>
              <a:t>‹#›</a:t>
            </a:fld>
            <a:endParaRPr lang="en-IN"/>
          </a:p>
        </p:txBody>
      </p:sp>
    </p:spTree>
    <p:extLst>
      <p:ext uri="{BB962C8B-B14F-4D97-AF65-F5344CB8AC3E}">
        <p14:creationId xmlns:p14="http://schemas.microsoft.com/office/powerpoint/2010/main" val="282511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1375A4-56A4-47D6-9801-1991572033F7}" type="slidenum">
              <a:rPr lang="en-IN" smtClean="0"/>
              <a:t>‹#›</a:t>
            </a:fld>
            <a:endParaRPr lang="en-IN"/>
          </a:p>
        </p:txBody>
      </p:sp>
    </p:spTree>
    <p:extLst>
      <p:ext uri="{BB962C8B-B14F-4D97-AF65-F5344CB8AC3E}">
        <p14:creationId xmlns:p14="http://schemas.microsoft.com/office/powerpoint/2010/main" val="375830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CC0096-1860-4642-9CD2-0079EA5E7CD1}"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1375A4-56A4-47D6-9801-1991572033F7}" type="slidenum">
              <a:rPr lang="en-IN" smtClean="0"/>
              <a:t>‹#›</a:t>
            </a:fld>
            <a:endParaRPr lang="en-IN"/>
          </a:p>
        </p:txBody>
      </p:sp>
    </p:spTree>
    <p:extLst>
      <p:ext uri="{BB962C8B-B14F-4D97-AF65-F5344CB8AC3E}">
        <p14:creationId xmlns:p14="http://schemas.microsoft.com/office/powerpoint/2010/main" val="44022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4/30/2025</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1375A4-56A4-47D6-9801-1991572033F7}" type="slidenum">
              <a:rPr lang="en-IN" smtClean="0"/>
              <a:t>‹#›</a:t>
            </a:fld>
            <a:endParaRPr lang="en-IN"/>
          </a:p>
        </p:txBody>
      </p:sp>
    </p:spTree>
    <p:extLst>
      <p:ext uri="{BB962C8B-B14F-4D97-AF65-F5344CB8AC3E}">
        <p14:creationId xmlns:p14="http://schemas.microsoft.com/office/powerpoint/2010/main" val="16307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149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349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7CC0096-1860-4642-9CD2-0079EA5E7CD1}" type="datetimeFigureOut">
              <a:rPr lang="en-US" smtClean="0"/>
              <a:pPr/>
              <a:t>4/30/2025</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244992803"/>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rgbClr val="FFFF00"/>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rgbClr val="FFFF00"/>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rgbClr val="FFFF00"/>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rgbClr val="FFFF00"/>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rgbClr val="FFFF00"/>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harmatip.blogspot.com/2013/09/non-pharmacological-therapy-of.html" TargetMode="External"/><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16/j.arr.2016.01.007" TargetMode="External"/><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hyperlink" Target="https://doi.org/10.7189/jogh.14.04087" TargetMode="External"/><Relationship Id="rId4" Type="http://schemas.openxmlformats.org/officeDocument/2006/relationships/hyperlink" Target="https://doi.org/10.1093/ije/dyu112"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3390/jcm13175001" TargetMode="External"/><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hyperlink" Target="https://doi.org/10.1097/hjh.000000000000042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7078E0-0087-5F53-31D1-AFC18CA04488}"/>
              </a:ext>
            </a:extLst>
          </p:cNvPr>
          <p:cNvPicPr>
            <a:picLocks/>
          </p:cNvPicPr>
          <p:nvPr/>
        </p:nvPicPr>
        <p:blipFill>
          <a:blip r:embed="rId2">
            <a:alphaModFix amt="35000"/>
          </a:blip>
          <a:srcRect/>
          <a:stretch/>
        </p:blipFill>
        <p:spPr>
          <a:xfrm>
            <a:off x="20" y="10"/>
            <a:ext cx="12191980" cy="6857990"/>
          </a:xfrm>
          <a:prstGeom prst="rect">
            <a:avLst/>
          </a:prstGeom>
        </p:spPr>
      </p:pic>
      <p:sp>
        <p:nvSpPr>
          <p:cNvPr id="2" name="Title 1"/>
          <p:cNvSpPr>
            <a:spLocks noGrp="1"/>
          </p:cNvSpPr>
          <p:nvPr>
            <p:ph type="title"/>
          </p:nvPr>
        </p:nvSpPr>
        <p:spPr>
          <a:xfrm>
            <a:off x="1295402" y="982132"/>
            <a:ext cx="9601196" cy="1303867"/>
          </a:xfrm>
        </p:spPr>
        <p:txBody>
          <a:bodyPr vert="horz" lIns="91440" tIns="45720" rIns="91440" bIns="45720" rtlCol="0" anchor="ctr">
            <a:normAutofit/>
          </a:bodyPr>
          <a:lstStyle/>
          <a:p>
            <a:r>
              <a:rPr lang="en-US" sz="4100" dirty="0">
                <a:solidFill>
                  <a:srgbClr val="FFFF00"/>
                </a:solidFill>
              </a:rPr>
              <a:t>HYPERTENSION: SILENT DESTROYER</a:t>
            </a:r>
          </a:p>
        </p:txBody>
      </p:sp>
      <p:sp>
        <p:nvSpPr>
          <p:cNvPr id="3" name="Subtitle 2"/>
          <p:cNvSpPr>
            <a:spLocks noGrp="1"/>
          </p:cNvSpPr>
          <p:nvPr>
            <p:ph type="body" sz="half" idx="2"/>
          </p:nvPr>
        </p:nvSpPr>
        <p:spPr>
          <a:xfrm>
            <a:off x="1295401" y="2556932"/>
            <a:ext cx="9601196" cy="3318936"/>
          </a:xfrm>
        </p:spPr>
        <p:txBody>
          <a:bodyPr vert="horz" lIns="91440" tIns="45720" rIns="91440" bIns="45720" rtlCol="0" anchor="t">
            <a:normAutofit/>
          </a:bodyPr>
          <a:lstStyle/>
          <a:p>
            <a:pPr marL="0" marR="0" algn="ctr">
              <a:lnSpc>
                <a:spcPct val="200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Mangal" panose="02040503050203030202" pitchFamily="18" charset="0"/>
              </a:rPr>
              <a:t>VARSHA SANE: EUID: vs1625</a:t>
            </a:r>
            <a:endParaRPr lang="en-IN" sz="1800" dirty="0">
              <a:solidFill>
                <a:srgbClr val="FFFF00"/>
              </a:solidFill>
              <a:effectLst/>
              <a:latin typeface="Aptos" panose="020B0004020202020204" pitchFamily="34" charset="0"/>
              <a:ea typeface="Times New Roman" panose="02020603050405020304" pitchFamily="18" charset="0"/>
              <a:cs typeface="Mangal" panose="02040503050203030202" pitchFamily="18" charset="0"/>
            </a:endParaRPr>
          </a:p>
          <a:p>
            <a:pPr marL="0" marR="0" algn="ctr">
              <a:lnSpc>
                <a:spcPct val="200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Mangal" panose="02040503050203030202" pitchFamily="18" charset="0"/>
              </a:rPr>
              <a:t>SAI SHIVANI PARIMI: EUID: sp3403</a:t>
            </a:r>
            <a:endParaRPr lang="en-IN" sz="1800" dirty="0">
              <a:solidFill>
                <a:srgbClr val="FFFF00"/>
              </a:solidFill>
              <a:effectLst/>
              <a:latin typeface="Aptos" panose="020B0004020202020204" pitchFamily="34" charset="0"/>
              <a:ea typeface="Times New Roman" panose="02020603050405020304" pitchFamily="18" charset="0"/>
              <a:cs typeface="Mangal" panose="02040503050203030202" pitchFamily="18" charset="0"/>
            </a:endParaRPr>
          </a:p>
          <a:p>
            <a:pPr marL="0" marR="0" algn="ctr">
              <a:lnSpc>
                <a:spcPct val="200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Mangal" panose="02040503050203030202" pitchFamily="18" charset="0"/>
              </a:rPr>
              <a:t>SUNITHA BYRAPAKA: EUID: sb3073</a:t>
            </a:r>
            <a:endParaRPr lang="en-IN" sz="1800" dirty="0">
              <a:solidFill>
                <a:srgbClr val="FFFF00"/>
              </a:solidFill>
              <a:effectLst/>
              <a:latin typeface="Aptos" panose="020B0004020202020204" pitchFamily="34" charset="0"/>
              <a:ea typeface="Times New Roman" panose="02020603050405020304" pitchFamily="18" charset="0"/>
              <a:cs typeface="Mangal" panose="02040503050203030202" pitchFamily="18" charset="0"/>
            </a:endParaRPr>
          </a:p>
          <a:p>
            <a:pPr marL="0" marR="0" algn="ctr">
              <a:lnSpc>
                <a:spcPct val="200000"/>
              </a:lnSpc>
              <a:spcAft>
                <a:spcPts val="800"/>
              </a:spcAft>
            </a:pPr>
            <a:r>
              <a:rPr lang="en-US" sz="1800" dirty="0">
                <a:solidFill>
                  <a:srgbClr val="FFFF00"/>
                </a:solidFill>
                <a:effectLst/>
                <a:latin typeface="Calibri" panose="020F0502020204030204" pitchFamily="34" charset="0"/>
                <a:ea typeface="Calibri" panose="020F0502020204030204" pitchFamily="34" charset="0"/>
                <a:cs typeface="Mangal" panose="02040503050203030202" pitchFamily="18" charset="0"/>
              </a:rPr>
              <a:t>RIA SINGH: EUID: rs1711</a:t>
            </a:r>
            <a:endParaRPr lang="en-IN" sz="1800" dirty="0">
              <a:solidFill>
                <a:srgbClr val="FFFF00"/>
              </a:solidFill>
              <a:effectLst/>
              <a:latin typeface="Aptos" panose="020B0004020202020204" pitchFamily="34" charset="0"/>
              <a:ea typeface="Times New Roman" panose="02020603050405020304" pitchFamily="18" charset="0"/>
              <a:cs typeface="Mangal" panose="02040503050203030202" pitchFamily="18" charset="0"/>
            </a:endParaRPr>
          </a:p>
          <a:p>
            <a:pPr algn="l">
              <a:buFont typeface="Arial"/>
              <a:buChar char="•"/>
            </a:pPr>
            <a:endParaRPr lang="en-US" dirty="0">
              <a:solidFill>
                <a:srgbClr val="FFFF00"/>
              </a:solidFill>
            </a:endParaRPr>
          </a:p>
        </p:txBody>
      </p:sp>
    </p:spTree>
    <p:extLst>
      <p:ext uri="{BB962C8B-B14F-4D97-AF65-F5344CB8AC3E}">
        <p14:creationId xmlns:p14="http://schemas.microsoft.com/office/powerpoint/2010/main" val="435141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DB1FD48-6080-998A-E3A2-E0C4E0AF40ED}"/>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0" name="Rectangle 39">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41" name="Straight Connector 40">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ata displayed on screen">
            <a:extLst>
              <a:ext uri="{FF2B5EF4-FFF2-40B4-BE49-F238E27FC236}">
                <a16:creationId xmlns:a16="http://schemas.microsoft.com/office/drawing/2014/main" id="{3004FF03-0F32-8624-C524-D673D389E3A1}"/>
              </a:ext>
            </a:extLst>
          </p:cNvPr>
          <p:cNvPicPr>
            <a:picLocks noChangeAspect="1"/>
          </p:cNvPicPr>
          <p:nvPr/>
        </p:nvPicPr>
        <p:blipFill>
          <a:blip r:embed="rId2" cstate="print">
            <a:extLst>
              <a:ext uri="{28A0092B-C50C-407E-A947-70E740481C1C}">
                <a14:useLocalDpi xmlns:a14="http://schemas.microsoft.com/office/drawing/2010/main" val="0"/>
              </a:ext>
            </a:extLst>
          </a:blip>
          <a:srcRect t="130" b="15600"/>
          <a:stretch/>
        </p:blipFill>
        <p:spPr>
          <a:xfrm>
            <a:off x="20" y="10"/>
            <a:ext cx="12191980" cy="6857990"/>
          </a:xfrm>
          <a:prstGeom prst="rect">
            <a:avLst/>
          </a:prstGeom>
        </p:spPr>
      </p:pic>
      <p:sp>
        <p:nvSpPr>
          <p:cNvPr id="42" name="Rectangle 41">
            <a:extLst>
              <a:ext uri="{FF2B5EF4-FFF2-40B4-BE49-F238E27FC236}">
                <a16:creationId xmlns:a16="http://schemas.microsoft.com/office/drawing/2014/main" id="{528301FC-82B0-4948-93CF-C7150E95D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43" name="Straight Connector 42">
            <a:extLst>
              <a:ext uri="{FF2B5EF4-FFF2-40B4-BE49-F238E27FC236}">
                <a16:creationId xmlns:a16="http://schemas.microsoft.com/office/drawing/2014/main" id="{400932E7-1E96-4562-BF1C-7C1A543CB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2E40CE5-E717-4334-5373-3C62DB7D109A}"/>
              </a:ext>
            </a:extLst>
          </p:cNvPr>
          <p:cNvSpPr>
            <a:spLocks noGrp="1"/>
          </p:cNvSpPr>
          <p:nvPr>
            <p:ph type="title"/>
          </p:nvPr>
        </p:nvSpPr>
        <p:spPr>
          <a:xfrm>
            <a:off x="1109980" y="882376"/>
            <a:ext cx="9966960" cy="2926080"/>
          </a:xfrm>
        </p:spPr>
        <p:txBody>
          <a:bodyPr vert="horz" lIns="91440" tIns="45720" rIns="91440" bIns="45720" rtlCol="0" anchor="b">
            <a:normAutofit/>
          </a:bodyPr>
          <a:lstStyle/>
          <a:p>
            <a:pPr algn="ctr">
              <a:lnSpc>
                <a:spcPct val="85000"/>
              </a:lnSpc>
            </a:pPr>
            <a:r>
              <a:rPr lang="en-US" sz="7200" b="1" cap="all" dirty="0">
                <a:solidFill>
                  <a:srgbClr val="FFFF00"/>
                </a:solidFill>
              </a:rPr>
              <a:t>Results</a:t>
            </a:r>
          </a:p>
        </p:txBody>
      </p:sp>
    </p:spTree>
    <p:extLst>
      <p:ext uri="{BB962C8B-B14F-4D97-AF65-F5344CB8AC3E}">
        <p14:creationId xmlns:p14="http://schemas.microsoft.com/office/powerpoint/2010/main" val="426590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A8C8593-0631-84D6-1D02-DDDCA2DA2A4A}"/>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1" name="Rectangle 30">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3" name="Straight Connector 32">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2" name="Picture 21" descr="Stethoscope">
            <a:extLst>
              <a:ext uri="{FF2B5EF4-FFF2-40B4-BE49-F238E27FC236}">
                <a16:creationId xmlns:a16="http://schemas.microsoft.com/office/drawing/2014/main" id="{57B8D989-682E-8770-BC82-4EFCE50C0650}"/>
              </a:ext>
            </a:extLst>
          </p:cNvPr>
          <p:cNvPicPr>
            <a:picLocks noChangeAspect="1"/>
          </p:cNvPicPr>
          <p:nvPr/>
        </p:nvPicPr>
        <p:blipFill>
          <a:blip r:embed="rId2"/>
          <a:srcRect t="15730"/>
          <a:stretch/>
        </p:blipFill>
        <p:spPr>
          <a:xfrm>
            <a:off x="20" y="10"/>
            <a:ext cx="12191980" cy="6857990"/>
          </a:xfrm>
          <a:prstGeom prst="rect">
            <a:avLst/>
          </a:prstGeom>
        </p:spPr>
      </p:pic>
      <p:sp>
        <p:nvSpPr>
          <p:cNvPr id="35" name="Rectangle 34">
            <a:extLst>
              <a:ext uri="{FF2B5EF4-FFF2-40B4-BE49-F238E27FC236}">
                <a16:creationId xmlns:a16="http://schemas.microsoft.com/office/drawing/2014/main" id="{528301FC-82B0-4948-93CF-C7150E95D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7" name="Straight Connector 36">
            <a:extLst>
              <a:ext uri="{FF2B5EF4-FFF2-40B4-BE49-F238E27FC236}">
                <a16:creationId xmlns:a16="http://schemas.microsoft.com/office/drawing/2014/main" id="{400932E7-1E96-4562-BF1C-7C1A543CB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5E0FB9-0546-D6A0-C0C0-C21C5703D490}"/>
              </a:ext>
            </a:extLst>
          </p:cNvPr>
          <p:cNvSpPr>
            <a:spLocks noGrp="1"/>
          </p:cNvSpPr>
          <p:nvPr>
            <p:ph type="title"/>
          </p:nvPr>
        </p:nvSpPr>
        <p:spPr>
          <a:xfrm>
            <a:off x="1109980" y="882376"/>
            <a:ext cx="9966960" cy="2926080"/>
          </a:xfrm>
        </p:spPr>
        <p:txBody>
          <a:bodyPr vert="horz" lIns="91440" tIns="45720" rIns="91440" bIns="45720" rtlCol="0" anchor="b">
            <a:noAutofit/>
          </a:bodyPr>
          <a:lstStyle/>
          <a:p>
            <a:pPr algn="ctr">
              <a:lnSpc>
                <a:spcPct val="85000"/>
              </a:lnSpc>
            </a:pPr>
            <a:r>
              <a:rPr lang="en-US" b="1" cap="all" dirty="0">
                <a:solidFill>
                  <a:srgbClr val="FFFF00"/>
                </a:solidFill>
                <a:effectLst/>
                <a:latin typeface="Calibri" panose="020F0502020204030204" pitchFamily="34" charset="0"/>
                <a:cs typeface="Calibri" panose="020F0502020204030204" pitchFamily="34" charset="0"/>
              </a:rPr>
              <a:t>HIBPDX vs TOTTCH19: How does the hypertension influence health care expenditure</a:t>
            </a:r>
            <a:br>
              <a:rPr lang="en-US" b="1" cap="all" dirty="0">
                <a:solidFill>
                  <a:srgbClr val="FFFF00"/>
                </a:solidFill>
                <a:effectLst/>
                <a:latin typeface="Calibri" panose="020F0502020204030204" pitchFamily="34" charset="0"/>
                <a:cs typeface="Calibri" panose="020F0502020204030204" pitchFamily="34" charset="0"/>
              </a:rPr>
            </a:br>
            <a:br>
              <a:rPr lang="en-US" b="1" i="0" cap="all" dirty="0">
                <a:solidFill>
                  <a:srgbClr val="FFFF00"/>
                </a:solidFill>
                <a:effectLst/>
                <a:latin typeface="Calibri" panose="020F0502020204030204" pitchFamily="34" charset="0"/>
                <a:cs typeface="Calibri" panose="020F0502020204030204" pitchFamily="34" charset="0"/>
              </a:rPr>
            </a:br>
            <a:endParaRPr lang="en-US" b="1" cap="all"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519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3499AC-BEE6-7FC5-197E-A03CE3E5AA2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659D223-F510-42C1-9DF1-124640526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9" name="Rectangle 18">
            <a:extLst>
              <a:ext uri="{FF2B5EF4-FFF2-40B4-BE49-F238E27FC236}">
                <a16:creationId xmlns:a16="http://schemas.microsoft.com/office/drawing/2014/main" id="{9EB2D573-90C6-4223-BDB0-20D4FD97D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D5B834C4-13F9-494E-82A6-7B5256416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Content Placeholder 6">
            <a:extLst>
              <a:ext uri="{FF2B5EF4-FFF2-40B4-BE49-F238E27FC236}">
                <a16:creationId xmlns:a16="http://schemas.microsoft.com/office/drawing/2014/main" id="{6C60EB5D-F800-F510-A3E4-45E8B1644B22}"/>
              </a:ext>
            </a:extLst>
          </p:cNvPr>
          <p:cNvPicPr>
            <a:picLocks noGrp="1" noChangeAspect="1"/>
          </p:cNvPicPr>
          <p:nvPr>
            <p:ph idx="1"/>
          </p:nvPr>
        </p:nvPicPr>
        <p:blipFill>
          <a:blip r:embed="rId2"/>
          <a:stretch>
            <a:fillRect/>
          </a:stretch>
        </p:blipFill>
        <p:spPr>
          <a:xfrm>
            <a:off x="643467" y="1440014"/>
            <a:ext cx="5251449" cy="3977972"/>
          </a:xfrm>
          <a:prstGeom prst="rect">
            <a:avLst/>
          </a:prstGeom>
        </p:spPr>
      </p:pic>
      <p:cxnSp>
        <p:nvCxnSpPr>
          <p:cNvPr id="23" name="Straight Connector 22">
            <a:extLst>
              <a:ext uri="{FF2B5EF4-FFF2-40B4-BE49-F238E27FC236}">
                <a16:creationId xmlns:a16="http://schemas.microsoft.com/office/drawing/2014/main" id="{F19318D1-076E-4507-9978-850C650698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6447"/>
            <a:ext cx="0" cy="442856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7F73258-1A44-E113-D8DE-14A0620275B0}"/>
              </a:ext>
            </a:extLst>
          </p:cNvPr>
          <p:cNvPicPr>
            <a:picLocks noChangeAspect="1"/>
          </p:cNvPicPr>
          <p:nvPr/>
        </p:nvPicPr>
        <p:blipFill>
          <a:blip r:embed="rId3"/>
          <a:stretch>
            <a:fillRect/>
          </a:stretch>
        </p:blipFill>
        <p:spPr>
          <a:xfrm>
            <a:off x="6292004" y="1663200"/>
            <a:ext cx="5251449" cy="3531599"/>
          </a:xfrm>
          <a:prstGeom prst="rect">
            <a:avLst/>
          </a:prstGeom>
        </p:spPr>
      </p:pic>
      <p:sp>
        <p:nvSpPr>
          <p:cNvPr id="2" name="Footer Placeholder 1">
            <a:extLst>
              <a:ext uri="{FF2B5EF4-FFF2-40B4-BE49-F238E27FC236}">
                <a16:creationId xmlns:a16="http://schemas.microsoft.com/office/drawing/2014/main" id="{1C37D1A3-404E-C483-CD8F-ABCEDA0CA5F0}"/>
              </a:ext>
            </a:extLst>
          </p:cNvPr>
          <p:cNvSpPr>
            <a:spLocks noGrp="1"/>
          </p:cNvSpPr>
          <p:nvPr>
            <p:ph type="ftr" sz="quarter" idx="11"/>
          </p:nvPr>
        </p:nvSpPr>
        <p:spPr>
          <a:xfrm>
            <a:off x="1177142" y="5695406"/>
            <a:ext cx="4717774" cy="365125"/>
          </a:xfrm>
        </p:spPr>
        <p:txBody>
          <a:bodyPr/>
          <a:lstStyle/>
          <a:p>
            <a:r>
              <a:rPr lang="en-US" sz="1800" b="1" kern="100" dirty="0">
                <a:latin typeface="Aptos" panose="020B0004020202020204" pitchFamily="34" charset="0"/>
                <a:ea typeface="Aptos" panose="020B0004020202020204" pitchFamily="34" charset="0"/>
                <a:cs typeface="Mangal" panose="02040503050203030202" pitchFamily="18" charset="0"/>
              </a:rPr>
              <a:t>Samples </a:t>
            </a:r>
            <a:r>
              <a:rPr lang="en-US" sz="1800" b="1" kern="100" dirty="0">
                <a:effectLst/>
                <a:latin typeface="Aptos" panose="020B0004020202020204" pitchFamily="34" charset="0"/>
                <a:ea typeface="Aptos" panose="020B0004020202020204" pitchFamily="34" charset="0"/>
                <a:cs typeface="Mangal" panose="02040503050203030202" pitchFamily="18" charset="0"/>
              </a:rPr>
              <a:t>with hypertension</a:t>
            </a:r>
            <a:endParaRPr lang="en-IN" sz="1800" kern="100" dirty="0">
              <a:effectLst/>
              <a:latin typeface="Aptos" panose="020B0004020202020204" pitchFamily="34" charset="0"/>
              <a:ea typeface="Aptos" panose="020B0004020202020204" pitchFamily="34" charset="0"/>
              <a:cs typeface="Mangal" panose="02040503050203030202" pitchFamily="18" charset="0"/>
            </a:endParaRPr>
          </a:p>
          <a:p>
            <a:endParaRPr lang="en-IN" dirty="0"/>
          </a:p>
        </p:txBody>
      </p:sp>
      <p:sp>
        <p:nvSpPr>
          <p:cNvPr id="3" name="Footer Placeholder 1">
            <a:extLst>
              <a:ext uri="{FF2B5EF4-FFF2-40B4-BE49-F238E27FC236}">
                <a16:creationId xmlns:a16="http://schemas.microsoft.com/office/drawing/2014/main" id="{87088E24-454F-442E-E538-AA7DBE055379}"/>
              </a:ext>
            </a:extLst>
          </p:cNvPr>
          <p:cNvSpPr txBox="1">
            <a:spLocks/>
          </p:cNvSpPr>
          <p:nvPr/>
        </p:nvSpPr>
        <p:spPr>
          <a:xfrm>
            <a:off x="6525526" y="5725726"/>
            <a:ext cx="471777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kern="100" dirty="0">
                <a:latin typeface="Aptos" panose="020B0004020202020204" pitchFamily="34" charset="0"/>
                <a:ea typeface="Aptos" panose="020B0004020202020204" pitchFamily="34" charset="0"/>
                <a:cs typeface="Mangal" panose="02040503050203030202" pitchFamily="18" charset="0"/>
              </a:rPr>
              <a:t>Samples without hypertension</a:t>
            </a:r>
            <a:endParaRPr lang="en-IN" sz="1800" kern="100" dirty="0">
              <a:latin typeface="Aptos" panose="020B0004020202020204" pitchFamily="34" charset="0"/>
              <a:ea typeface="Aptos" panose="020B000402020202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4724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3344073C-BBDE-4E5B-6E7F-4D3B11AC8E24}"/>
            </a:ext>
          </a:extLst>
        </p:cNvPr>
        <p:cNvGrpSpPr/>
        <p:nvPr/>
      </p:nvGrpSpPr>
      <p:grpSpPr>
        <a:xfrm>
          <a:off x="0" y="0"/>
          <a:ext cx="0" cy="0"/>
          <a:chOff x="0" y="0"/>
          <a:chExt cx="0" cy="0"/>
        </a:xfrm>
      </p:grpSpPr>
      <p:pic>
        <p:nvPicPr>
          <p:cNvPr id="8" name="Picture 7" descr="Chemical formulas are written on paper">
            <a:extLst>
              <a:ext uri="{FF2B5EF4-FFF2-40B4-BE49-F238E27FC236}">
                <a16:creationId xmlns:a16="http://schemas.microsoft.com/office/drawing/2014/main" id="{EA43FAE7-A306-716D-6F4F-3B7D1D19926E}"/>
              </a:ext>
            </a:extLst>
          </p:cNvPr>
          <p:cNvPicPr>
            <a:picLocks noChangeAspect="1"/>
          </p:cNvPicPr>
          <p:nvPr/>
        </p:nvPicPr>
        <p:blipFill>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29457D3-69DC-C27A-060E-2CF3AE7ACA4D}"/>
              </a:ext>
            </a:extLst>
          </p:cNvPr>
          <p:cNvSpPr>
            <a:spLocks noGrp="1"/>
          </p:cNvSpPr>
          <p:nvPr>
            <p:ph type="title"/>
          </p:nvPr>
        </p:nvSpPr>
        <p:spPr>
          <a:xfrm>
            <a:off x="1143000" y="609600"/>
            <a:ext cx="9875520" cy="1356360"/>
          </a:xfrm>
        </p:spPr>
        <p:txBody>
          <a:bodyPr>
            <a:normAutofit/>
          </a:bodyPr>
          <a:lstStyle/>
          <a:p>
            <a:r>
              <a:rPr lang="en-US" dirty="0">
                <a:solidFill>
                  <a:srgbClr val="FFFF00"/>
                </a:solidFill>
              </a:rPr>
              <a:t>MANN WHITNEY</a:t>
            </a:r>
            <a:endParaRPr lang="en-IN" dirty="0">
              <a:solidFill>
                <a:srgbClr val="FFFF00"/>
              </a:solidFill>
            </a:endParaRPr>
          </a:p>
        </p:txBody>
      </p:sp>
      <p:sp>
        <p:nvSpPr>
          <p:cNvPr id="4" name="Rectangle 1">
            <a:extLst>
              <a:ext uri="{FF2B5EF4-FFF2-40B4-BE49-F238E27FC236}">
                <a16:creationId xmlns:a16="http://schemas.microsoft.com/office/drawing/2014/main" id="{8EF67523-3AB3-1667-8AF0-79A185EA879B}"/>
              </a:ext>
            </a:extLst>
          </p:cNvPr>
          <p:cNvSpPr>
            <a:spLocks noGrp="1" noChangeArrowheads="1"/>
          </p:cNvSpPr>
          <p:nvPr>
            <p:ph idx="1"/>
          </p:nvPr>
        </p:nvSpPr>
        <p:spPr bwMode="auto">
          <a:xfrm>
            <a:off x="1143000" y="1828800"/>
            <a:ext cx="10134600" cy="426720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158700" numCol="1" anchorCtr="0" compatLnSpc="1">
            <a:prstTxWarp prst="textNoShape">
              <a:avLst/>
            </a:prstTxWarp>
            <a:noAutofit/>
          </a:bodyPr>
          <a:lstStyle/>
          <a:p>
            <a:pPr marL="0" marR="0" lvl="0" indent="0" defTabSz="914400" rtl="0" eaLnBrk="0" fontAlgn="base" latinLnBrk="0" hangingPunct="0">
              <a:spcBef>
                <a:spcPct val="0"/>
              </a:spcBef>
              <a:spcAft>
                <a:spcPct val="0"/>
              </a:spcAft>
              <a:buClrTx/>
              <a:buSzTx/>
              <a:buFontTx/>
              <a:buNone/>
              <a:tabLst/>
            </a:pPr>
            <a:endParaRPr kumimoji="0" lang="en-US" altLang="en-US" sz="2400" b="0" i="0" u="none" strike="noStrike" cap="none" normalizeH="0" baseline="0" dirty="0">
              <a:ln>
                <a:noFill/>
              </a:ln>
              <a:effectLst/>
              <a:latin typeface="Calibri" panose="020F0502020204030204" pitchFamily="34" charset="0"/>
              <a:cs typeface="Calibri" panose="020F0502020204030204" pitchFamily="34" charset="0"/>
            </a:endParaRPr>
          </a:p>
          <a:p>
            <a:pPr>
              <a:buFont typeface="+mj-lt"/>
              <a:buAutoNum type="arabicPeriod"/>
            </a:pPr>
            <a:r>
              <a:rPr lang="en-US" sz="2400" b="1" i="0" dirty="0">
                <a:effectLst/>
                <a:latin typeface="Calibri" panose="020F0502020204030204" pitchFamily="34" charset="0"/>
                <a:cs typeface="Calibri" panose="020F0502020204030204" pitchFamily="34" charset="0"/>
              </a:rPr>
              <a:t>Test Choice (Mann-Whitney Test):</a:t>
            </a:r>
            <a:br>
              <a:rPr lang="en-US" sz="2400" b="0" i="0" dirty="0">
                <a:effectLst/>
                <a:latin typeface="Calibri" panose="020F0502020204030204" pitchFamily="34" charset="0"/>
                <a:cs typeface="Calibri" panose="020F0502020204030204" pitchFamily="34" charset="0"/>
              </a:rPr>
            </a:br>
            <a:r>
              <a:rPr lang="en-US" sz="2400" b="0" i="0" dirty="0">
                <a:effectLst/>
                <a:latin typeface="Calibri" panose="020F0502020204030204" pitchFamily="34" charset="0"/>
                <a:cs typeface="Calibri" panose="020F0502020204030204" pitchFamily="34" charset="0"/>
              </a:rPr>
              <a:t>The Mann-Whitney test was selected because the data for both groups was found to be </a:t>
            </a:r>
            <a:r>
              <a:rPr lang="en-US" sz="2400" b="1" i="0" dirty="0">
                <a:effectLst/>
                <a:latin typeface="Calibri" panose="020F0502020204030204" pitchFamily="34" charset="0"/>
                <a:cs typeface="Calibri" panose="020F0502020204030204" pitchFamily="34" charset="0"/>
              </a:rPr>
              <a:t>not normally distributed</a:t>
            </a:r>
            <a:r>
              <a:rPr lang="en-US" sz="2400" b="0" i="0" dirty="0">
                <a:effectLst/>
                <a:latin typeface="Calibri" panose="020F0502020204030204" pitchFamily="34" charset="0"/>
                <a:cs typeface="Calibri" panose="020F0502020204030204" pitchFamily="34" charset="0"/>
              </a:rPr>
              <a:t>, as evidenced by:</a:t>
            </a:r>
          </a:p>
          <a:p>
            <a:pPr marL="800100" lvl="1" indent="-342900"/>
            <a:r>
              <a:rPr lang="en-US" sz="2400" b="0" i="0" dirty="0">
                <a:effectLst/>
                <a:latin typeface="Calibri" panose="020F0502020204030204" pitchFamily="34" charset="0"/>
                <a:cs typeface="Calibri" panose="020F0502020204030204" pitchFamily="34" charset="0"/>
              </a:rPr>
              <a:t>High skewness values for both groups (4.27 and 3.06, respectively).</a:t>
            </a:r>
          </a:p>
          <a:p>
            <a:pPr marL="800100" lvl="1" indent="-342900"/>
            <a:r>
              <a:rPr lang="en-US" sz="2400" b="0" i="0" dirty="0">
                <a:effectLst/>
                <a:latin typeface="Calibri" panose="020F0502020204030204" pitchFamily="34" charset="0"/>
                <a:cs typeface="Calibri" panose="020F0502020204030204" pitchFamily="34" charset="0"/>
              </a:rPr>
              <a:t>Excessive kurtosis values (24.17 and 9.12, respectively).</a:t>
            </a:r>
          </a:p>
          <a:p>
            <a:pPr marL="342900" indent="-342900">
              <a:spcAft>
                <a:spcPts val="800"/>
              </a:spcAft>
              <a:tabLst>
                <a:tab pos="457200" algn="l"/>
              </a:tabLst>
            </a:pPr>
            <a:r>
              <a:rPr lang="en-IN" sz="2400" b="1" kern="100" dirty="0">
                <a:effectLst/>
                <a:latin typeface="Calibri" panose="020F0502020204030204" pitchFamily="34" charset="0"/>
                <a:ea typeface="Aptos" panose="020B0004020202020204" pitchFamily="34" charset="0"/>
                <a:cs typeface="Calibri" panose="020F0502020204030204" pitchFamily="34" charset="0"/>
              </a:rPr>
              <a:t>p-value:</a:t>
            </a:r>
            <a:br>
              <a:rPr lang="en-IN" sz="2400" kern="100" dirty="0">
                <a:effectLst/>
                <a:latin typeface="Calibri" panose="020F0502020204030204" pitchFamily="34" charset="0"/>
                <a:ea typeface="Aptos" panose="020B0004020202020204" pitchFamily="34" charset="0"/>
                <a:cs typeface="Calibri" panose="020F0502020204030204" pitchFamily="34" charset="0"/>
              </a:rPr>
            </a:br>
            <a:r>
              <a:rPr lang="en-IN" sz="2400" kern="100" dirty="0">
                <a:effectLst/>
                <a:latin typeface="Calibri" panose="020F0502020204030204" pitchFamily="34" charset="0"/>
                <a:ea typeface="Aptos" panose="020B0004020202020204" pitchFamily="34" charset="0"/>
                <a:cs typeface="Calibri" panose="020F0502020204030204" pitchFamily="34" charset="0"/>
              </a:rPr>
              <a:t>The p-value (</a:t>
            </a:r>
            <a:r>
              <a:rPr lang="en-IN" sz="2400" b="1" kern="100" dirty="0">
                <a:effectLst/>
                <a:latin typeface="Calibri" panose="020F0502020204030204" pitchFamily="34" charset="0"/>
                <a:ea typeface="Aptos" panose="020B0004020202020204" pitchFamily="34" charset="0"/>
                <a:cs typeface="Calibri" panose="020F0502020204030204" pitchFamily="34" charset="0"/>
              </a:rPr>
              <a:t>0.0000126</a:t>
            </a:r>
            <a:r>
              <a:rPr lang="en-IN" sz="2400" kern="100" dirty="0">
                <a:effectLst/>
                <a:latin typeface="Calibri" panose="020F0502020204030204" pitchFamily="34" charset="0"/>
                <a:ea typeface="Aptos" panose="020B0004020202020204" pitchFamily="34" charset="0"/>
                <a:cs typeface="Calibri" panose="020F0502020204030204" pitchFamily="34" charset="0"/>
              </a:rPr>
              <a:t>) is significantly smaller than the conventional significance threshold ((\alpha = 0.05)). This indicates that there is a </a:t>
            </a:r>
            <a:r>
              <a:rPr lang="en-IN" sz="2400" b="1" kern="100" dirty="0">
                <a:effectLst/>
                <a:latin typeface="Calibri" panose="020F0502020204030204" pitchFamily="34" charset="0"/>
                <a:ea typeface="Aptos" panose="020B0004020202020204" pitchFamily="34" charset="0"/>
                <a:cs typeface="Calibri" panose="020F0502020204030204" pitchFamily="34" charset="0"/>
              </a:rPr>
              <a:t>statistically significant difference</a:t>
            </a:r>
            <a:r>
              <a:rPr lang="en-IN" sz="2400" kern="100" dirty="0">
                <a:effectLst/>
                <a:latin typeface="Calibri" panose="020F0502020204030204" pitchFamily="34" charset="0"/>
                <a:ea typeface="Aptos" panose="020B0004020202020204" pitchFamily="34" charset="0"/>
                <a:cs typeface="Calibri" panose="020F0502020204030204" pitchFamily="34" charset="0"/>
              </a:rPr>
              <a:t> in the total healthcare expenditures (TOTTCH19) between individuals </a:t>
            </a:r>
            <a:r>
              <a:rPr lang="en-IN" sz="2400" b="1" kern="100" dirty="0">
                <a:effectLst/>
                <a:latin typeface="Calibri" panose="020F0502020204030204" pitchFamily="34" charset="0"/>
                <a:ea typeface="Aptos" panose="020B0004020202020204" pitchFamily="34" charset="0"/>
                <a:cs typeface="Calibri" panose="020F0502020204030204" pitchFamily="34" charset="0"/>
              </a:rPr>
              <a:t>with hypertension</a:t>
            </a:r>
            <a:r>
              <a:rPr lang="en-IN" sz="2400" kern="100" dirty="0">
                <a:effectLst/>
                <a:latin typeface="Calibri" panose="020F0502020204030204" pitchFamily="34" charset="0"/>
                <a:ea typeface="Aptos" panose="020B0004020202020204" pitchFamily="34" charset="0"/>
                <a:cs typeface="Calibri" panose="020F0502020204030204" pitchFamily="34" charset="0"/>
              </a:rPr>
              <a:t> and </a:t>
            </a:r>
            <a:r>
              <a:rPr lang="en-IN" sz="2400" b="1" kern="100" dirty="0">
                <a:effectLst/>
                <a:latin typeface="Calibri" panose="020F0502020204030204" pitchFamily="34" charset="0"/>
                <a:ea typeface="Aptos" panose="020B0004020202020204" pitchFamily="34" charset="0"/>
                <a:cs typeface="Calibri" panose="020F0502020204030204" pitchFamily="34" charset="0"/>
              </a:rPr>
              <a:t>without hypertension</a:t>
            </a:r>
            <a:r>
              <a:rPr lang="en-IN" sz="2400" kern="100" dirty="0">
                <a:effectLst/>
                <a:latin typeface="Calibri" panose="020F0502020204030204" pitchFamily="34" charset="0"/>
                <a:ea typeface="Aptos" panose="020B0004020202020204" pitchFamily="34" charset="0"/>
                <a:cs typeface="Calibri" panose="020F0502020204030204" pitchFamily="34" charset="0"/>
              </a:rPr>
              <a:t>.</a:t>
            </a:r>
          </a:p>
          <a:p>
            <a:pPr marL="0" marR="0">
              <a:spcAft>
                <a:spcPts val="800"/>
              </a:spcAft>
            </a:pPr>
            <a:r>
              <a:rPr lang="en-IN" sz="2400" kern="100" dirty="0">
                <a:effectLst/>
                <a:latin typeface="Calibri" panose="020F0502020204030204" pitchFamily="34" charset="0"/>
                <a:ea typeface="Aptos" panose="020B0004020202020204" pitchFamily="34" charset="0"/>
                <a:cs typeface="Calibri" panose="020F0502020204030204" pitchFamily="34" charset="0"/>
              </a:rPr>
              <a:t> </a:t>
            </a:r>
          </a:p>
          <a:p>
            <a:pPr marL="0" marR="0" lvl="0" indent="0" defTabSz="914400" rtl="0" eaLnBrk="0" fontAlgn="base" latinLnBrk="0" hangingPunct="0">
              <a:spcBef>
                <a:spcPct val="0"/>
              </a:spcBef>
              <a:spcAft>
                <a:spcPct val="0"/>
              </a:spcAft>
              <a:buClrTx/>
              <a:buSzTx/>
              <a:buFontTx/>
              <a:buAutoNum type="arabicPeriod" startAt="2"/>
              <a:tabLst/>
            </a:pPr>
            <a:endParaRPr kumimoji="0" lang="en-US" altLang="en-US" sz="2400" b="0" i="0" u="none" strike="noStrike" cap="none" normalizeH="0" baseline="0" dirty="0">
              <a:ln>
                <a:noFill/>
              </a:ln>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168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854946FE-4F68-26A8-5887-0537721E4228}"/>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3BD28B09-C850-4EA4-8888-67416520F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24">
            <a:extLst>
              <a:ext uri="{FF2B5EF4-FFF2-40B4-BE49-F238E27FC236}">
                <a16:creationId xmlns:a16="http://schemas.microsoft.com/office/drawing/2014/main" id="{4755C60E-2FE7-1A40-1706-6449B6E7409A}"/>
              </a:ext>
            </a:extLst>
          </p:cNvPr>
          <p:cNvPicPr>
            <a:picLocks noGrp="1" noChangeAspect="1"/>
          </p:cNvPicPr>
          <p:nvPr>
            <p:ph idx="4294967295"/>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732643" y="565573"/>
            <a:ext cx="8721632" cy="5734474"/>
          </a:xfrm>
          <a:prstGeom prst="rect">
            <a:avLst/>
          </a:prstGeom>
        </p:spPr>
      </p:pic>
      <p:sp>
        <p:nvSpPr>
          <p:cNvPr id="32" name="Rectangle 31">
            <a:extLst>
              <a:ext uri="{FF2B5EF4-FFF2-40B4-BE49-F238E27FC236}">
                <a16:creationId xmlns:a16="http://schemas.microsoft.com/office/drawing/2014/main" id="{8DE9D5BA-83AA-4459-83D3-20EC090C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11687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278F8EE-C17C-A5B9-2449-F502B1A6FC37}"/>
            </a:ext>
          </a:extLst>
        </p:cNvPr>
        <p:cNvGrpSpPr/>
        <p:nvPr/>
      </p:nvGrpSpPr>
      <p:grpSpPr>
        <a:xfrm>
          <a:off x="0" y="0"/>
          <a:ext cx="0" cy="0"/>
          <a:chOff x="0" y="0"/>
          <a:chExt cx="0" cy="0"/>
        </a:xfrm>
      </p:grpSpPr>
      <p:sp>
        <p:nvSpPr>
          <p:cNvPr id="2055" name="Rectangle 2054">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57" name="Rectangle 2056">
            <a:extLst>
              <a:ext uri="{FF2B5EF4-FFF2-40B4-BE49-F238E27FC236}">
                <a16:creationId xmlns:a16="http://schemas.microsoft.com/office/drawing/2014/main" id="{3BD28B09-C850-4EA4-8888-67416520F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64A7CDF-5F39-65D3-F1F6-E0BBFB628D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82326" y="565573"/>
            <a:ext cx="8822266" cy="5734474"/>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8DE9D5BA-83AA-4459-83D3-20EC090C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73368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33035BF-E07D-B29C-F260-2CD758341DC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9A9D40-4847-4B7A-EF00-CDA180ABF0D6}"/>
              </a:ext>
            </a:extLst>
          </p:cNvPr>
          <p:cNvPicPr>
            <a:picLocks noChangeAspect="1"/>
          </p:cNvPicPr>
          <p:nvPr/>
        </p:nvPicPr>
        <p:blipFill>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D0C4E63-3E00-A9E9-0A61-C030EF04058E}"/>
              </a:ext>
            </a:extLst>
          </p:cNvPr>
          <p:cNvSpPr>
            <a:spLocks noGrp="1"/>
          </p:cNvSpPr>
          <p:nvPr>
            <p:ph type="title"/>
          </p:nvPr>
        </p:nvSpPr>
        <p:spPr>
          <a:xfrm>
            <a:off x="1143000" y="609600"/>
            <a:ext cx="9875520" cy="1356360"/>
          </a:xfrm>
        </p:spPr>
        <p:txBody>
          <a:bodyPr>
            <a:normAutofit/>
          </a:bodyPr>
          <a:lstStyle/>
          <a:p>
            <a:r>
              <a:rPr lang="en-US" dirty="0">
                <a:solidFill>
                  <a:srgbClr val="FFFF00"/>
                </a:solidFill>
              </a:rPr>
              <a:t>Interpretation of results </a:t>
            </a:r>
            <a:endParaRPr lang="en-IN" dirty="0">
              <a:solidFill>
                <a:srgbClr val="FFFF00"/>
              </a:solidFill>
            </a:endParaRPr>
          </a:p>
        </p:txBody>
      </p:sp>
      <p:sp>
        <p:nvSpPr>
          <p:cNvPr id="3" name="Content Placeholder 2">
            <a:extLst>
              <a:ext uri="{FF2B5EF4-FFF2-40B4-BE49-F238E27FC236}">
                <a16:creationId xmlns:a16="http://schemas.microsoft.com/office/drawing/2014/main" id="{D6A1F517-B94D-3750-5B52-96C26E2B65F3}"/>
              </a:ext>
            </a:extLst>
          </p:cNvPr>
          <p:cNvSpPr>
            <a:spLocks noGrp="1"/>
          </p:cNvSpPr>
          <p:nvPr>
            <p:ph idx="1"/>
          </p:nvPr>
        </p:nvSpPr>
        <p:spPr>
          <a:xfrm>
            <a:off x="1143000" y="2057400"/>
            <a:ext cx="9872871" cy="4038600"/>
          </a:xfrm>
        </p:spPr>
        <p:txBody>
          <a:bodyPr>
            <a:normAutofit/>
          </a:bodyPr>
          <a:lstStyle/>
          <a:p>
            <a:pPr marL="0" indent="0">
              <a:buNone/>
            </a:pPr>
            <a:r>
              <a:rPr lang="en-US" sz="2800" b="0" i="0" dirty="0">
                <a:effectLst/>
                <a:latin typeface="Calibri" panose="020F0502020204030204" pitchFamily="34" charset="0"/>
                <a:cs typeface="Calibri" panose="020F0502020204030204" pitchFamily="34" charset="0"/>
              </a:rPr>
              <a:t>The Mann-Whitney U test confirms a statistically significant difference in total healthcare expenditures between individuals </a:t>
            </a:r>
            <a:r>
              <a:rPr lang="en-US" sz="2800" b="1" i="0" dirty="0">
                <a:effectLst/>
                <a:latin typeface="Calibri" panose="020F0502020204030204" pitchFamily="34" charset="0"/>
                <a:cs typeface="Calibri" panose="020F0502020204030204" pitchFamily="34" charset="0"/>
              </a:rPr>
              <a:t>with hypertension</a:t>
            </a:r>
            <a:r>
              <a:rPr lang="en-US" sz="2800" b="0" i="0" dirty="0">
                <a:effectLst/>
                <a:latin typeface="Calibri" panose="020F0502020204030204" pitchFamily="34" charset="0"/>
                <a:cs typeface="Calibri" panose="020F0502020204030204" pitchFamily="34" charset="0"/>
              </a:rPr>
              <a:t> and </a:t>
            </a:r>
            <a:r>
              <a:rPr lang="en-US" sz="2800" b="1" i="0" dirty="0">
                <a:effectLst/>
                <a:latin typeface="Calibri" panose="020F0502020204030204" pitchFamily="34" charset="0"/>
                <a:cs typeface="Calibri" panose="020F0502020204030204" pitchFamily="34" charset="0"/>
              </a:rPr>
              <a:t>without hypertension</a:t>
            </a:r>
            <a:r>
              <a:rPr lang="en-US" sz="2800" b="0" i="0" dirty="0">
                <a:effectLst/>
                <a:latin typeface="Calibri" panose="020F0502020204030204" pitchFamily="34" charset="0"/>
                <a:cs typeface="Calibri" panose="020F0502020204030204" pitchFamily="34" charset="0"/>
              </a:rPr>
              <a:t>. The significantly lower p-value underscores this conclusion, reinforcing the notion that individuals with hypertension typically face a greater financial burden due to the costs of treatment, medications, and management of related complications.</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913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037F29F-5624-1398-A871-E38CD885FF4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6" name="Straight Connector 25">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descr="An image of two dumbells against sunlight">
            <a:extLst>
              <a:ext uri="{FF2B5EF4-FFF2-40B4-BE49-F238E27FC236}">
                <a16:creationId xmlns:a16="http://schemas.microsoft.com/office/drawing/2014/main" id="{6A3627AB-3F33-9641-7C43-B1C9882311F4}"/>
              </a:ext>
            </a:extLst>
          </p:cNvPr>
          <p:cNvPicPr>
            <a:picLocks noChangeAspect="1"/>
          </p:cNvPicPr>
          <p:nvPr/>
        </p:nvPicPr>
        <p:blipFill>
          <a:blip r:embed="rId2"/>
          <a:srcRect t="15730"/>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528301FC-82B0-4948-93CF-C7150E95D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0" name="Straight Connector 29">
            <a:extLst>
              <a:ext uri="{FF2B5EF4-FFF2-40B4-BE49-F238E27FC236}">
                <a16:creationId xmlns:a16="http://schemas.microsoft.com/office/drawing/2014/main" id="{400932E7-1E96-4562-BF1C-7C1A543CB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16B968-48D0-20BA-2DAC-70924ED0427E}"/>
              </a:ext>
            </a:extLst>
          </p:cNvPr>
          <p:cNvSpPr>
            <a:spLocks noGrp="1"/>
          </p:cNvSpPr>
          <p:nvPr>
            <p:ph type="title"/>
          </p:nvPr>
        </p:nvSpPr>
        <p:spPr>
          <a:xfrm>
            <a:off x="1109980" y="1752600"/>
            <a:ext cx="9966960" cy="2145030"/>
          </a:xfrm>
        </p:spPr>
        <p:txBody>
          <a:bodyPr vert="horz" lIns="91440" tIns="45720" rIns="91440" bIns="45720" rtlCol="0" anchor="b">
            <a:normAutofit fontScale="90000"/>
          </a:bodyPr>
          <a:lstStyle/>
          <a:p>
            <a:pPr algn="ctr">
              <a:lnSpc>
                <a:spcPct val="85000"/>
              </a:lnSpc>
            </a:pPr>
            <a:br>
              <a:rPr lang="en-US" b="1" cap="all" dirty="0">
                <a:solidFill>
                  <a:srgbClr val="FFFF00"/>
                </a:solidFill>
                <a:effectLst/>
                <a:latin typeface="Calibri" panose="020F0502020204030204" pitchFamily="34" charset="0"/>
                <a:cs typeface="Calibri" panose="020F0502020204030204" pitchFamily="34" charset="0"/>
              </a:rPr>
            </a:br>
            <a:br>
              <a:rPr lang="en-IN" sz="4900" kern="100" dirty="0">
                <a:solidFill>
                  <a:srgbClr val="FFFF00"/>
                </a:solidFill>
                <a:effectLst/>
                <a:latin typeface="Calibri" panose="020F0502020204030204" pitchFamily="34" charset="0"/>
                <a:ea typeface="Aptos" panose="020B0004020202020204" pitchFamily="34" charset="0"/>
                <a:cs typeface="Calibri" panose="020F0502020204030204" pitchFamily="34" charset="0"/>
              </a:rPr>
            </a:br>
            <a:r>
              <a:rPr lang="en-US" sz="4900" b="1" cap="all" dirty="0">
                <a:solidFill>
                  <a:srgbClr val="FFFF00"/>
                </a:solidFill>
                <a:effectLst/>
                <a:latin typeface="Calibri" panose="020F0502020204030204" pitchFamily="34" charset="0"/>
                <a:cs typeface="Calibri" panose="020F0502020204030204" pitchFamily="34" charset="0"/>
              </a:rPr>
              <a:t>HIBPDX vs PERWT19F: Is there a significant relationship between hypertension &amp; person’s weight</a:t>
            </a:r>
            <a:br>
              <a:rPr lang="en-US" sz="4900" b="1" cap="all" dirty="0">
                <a:solidFill>
                  <a:srgbClr val="FFFF00"/>
                </a:solidFill>
                <a:effectLst/>
                <a:latin typeface="Calibri" panose="020F0502020204030204" pitchFamily="34" charset="0"/>
                <a:cs typeface="Calibri" panose="020F0502020204030204" pitchFamily="34" charset="0"/>
              </a:rPr>
            </a:br>
            <a:br>
              <a:rPr lang="en-US" sz="4900" b="1" i="0" cap="all" dirty="0">
                <a:solidFill>
                  <a:srgbClr val="FFFF00"/>
                </a:solidFill>
                <a:effectLst/>
                <a:latin typeface="Calibri" panose="020F0502020204030204" pitchFamily="34" charset="0"/>
                <a:cs typeface="Calibri" panose="020F0502020204030204" pitchFamily="34" charset="0"/>
              </a:rPr>
            </a:br>
            <a:endParaRPr lang="en-US" sz="4900" b="1" cap="all"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39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65A03-3B00-E36B-1E8E-92DE97E85EE7}"/>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60510E-8258-F148-502E-FDE590A284FA}"/>
              </a:ext>
            </a:extLst>
          </p:cNvPr>
          <p:cNvPicPr>
            <a:picLocks noGrp="1" noChangeAspect="1"/>
          </p:cNvPicPr>
          <p:nvPr>
            <p:ph idx="1"/>
          </p:nvPr>
        </p:nvPicPr>
        <p:blipFill>
          <a:blip r:embed="rId2"/>
          <a:stretch>
            <a:fillRect/>
          </a:stretch>
        </p:blipFill>
        <p:spPr>
          <a:xfrm>
            <a:off x="295759" y="533400"/>
            <a:ext cx="5791200" cy="5181600"/>
          </a:xfrm>
        </p:spPr>
      </p:pic>
      <p:pic>
        <p:nvPicPr>
          <p:cNvPr id="7" name="Picture 6">
            <a:extLst>
              <a:ext uri="{FF2B5EF4-FFF2-40B4-BE49-F238E27FC236}">
                <a16:creationId xmlns:a16="http://schemas.microsoft.com/office/drawing/2014/main" id="{47869EDD-D298-D5DB-B3A7-4EDA9687F56A}"/>
              </a:ext>
            </a:extLst>
          </p:cNvPr>
          <p:cNvPicPr>
            <a:picLocks noChangeAspect="1"/>
          </p:cNvPicPr>
          <p:nvPr/>
        </p:nvPicPr>
        <p:blipFill>
          <a:blip r:embed="rId3"/>
          <a:stretch>
            <a:fillRect/>
          </a:stretch>
        </p:blipFill>
        <p:spPr>
          <a:xfrm>
            <a:off x="6106335" y="533400"/>
            <a:ext cx="5791200" cy="5181600"/>
          </a:xfrm>
          <a:prstGeom prst="rect">
            <a:avLst/>
          </a:prstGeom>
        </p:spPr>
      </p:pic>
      <p:sp>
        <p:nvSpPr>
          <p:cNvPr id="2" name="Footer Placeholder 1">
            <a:extLst>
              <a:ext uri="{FF2B5EF4-FFF2-40B4-BE49-F238E27FC236}">
                <a16:creationId xmlns:a16="http://schemas.microsoft.com/office/drawing/2014/main" id="{A8E6CC2E-D78F-B8A0-6E3D-9C6A332E6B6E}"/>
              </a:ext>
            </a:extLst>
          </p:cNvPr>
          <p:cNvSpPr>
            <a:spLocks noGrp="1"/>
          </p:cNvSpPr>
          <p:nvPr>
            <p:ph type="ftr" sz="quarter" idx="11"/>
          </p:nvPr>
        </p:nvSpPr>
        <p:spPr>
          <a:xfrm>
            <a:off x="1066800" y="5940102"/>
            <a:ext cx="4717774" cy="365125"/>
          </a:xfrm>
        </p:spPr>
        <p:txBody>
          <a:bodyPr/>
          <a:lstStyle/>
          <a:p>
            <a:r>
              <a:rPr lang="en-US" sz="1800" b="1" kern="100" dirty="0">
                <a:latin typeface="Aptos" panose="020B0004020202020204" pitchFamily="34" charset="0"/>
                <a:ea typeface="Aptos" panose="020B0004020202020204" pitchFamily="34" charset="0"/>
                <a:cs typeface="Mangal" panose="02040503050203030202" pitchFamily="18" charset="0"/>
              </a:rPr>
              <a:t>Samples </a:t>
            </a:r>
            <a:r>
              <a:rPr lang="en-US" sz="1800" b="1" kern="100" dirty="0">
                <a:effectLst/>
                <a:latin typeface="Aptos" panose="020B0004020202020204" pitchFamily="34" charset="0"/>
                <a:ea typeface="Aptos" panose="020B0004020202020204" pitchFamily="34" charset="0"/>
                <a:cs typeface="Mangal" panose="02040503050203030202" pitchFamily="18" charset="0"/>
              </a:rPr>
              <a:t> with hypertension</a:t>
            </a:r>
            <a:endParaRPr lang="en-IN" sz="1800" kern="100" dirty="0">
              <a:effectLst/>
              <a:latin typeface="Aptos" panose="020B0004020202020204" pitchFamily="34" charset="0"/>
              <a:ea typeface="Aptos" panose="020B0004020202020204" pitchFamily="34" charset="0"/>
              <a:cs typeface="Mangal" panose="02040503050203030202" pitchFamily="18" charset="0"/>
            </a:endParaRPr>
          </a:p>
          <a:p>
            <a:endParaRPr lang="en-IN" dirty="0"/>
          </a:p>
        </p:txBody>
      </p:sp>
      <p:sp>
        <p:nvSpPr>
          <p:cNvPr id="3" name="Footer Placeholder 1">
            <a:extLst>
              <a:ext uri="{FF2B5EF4-FFF2-40B4-BE49-F238E27FC236}">
                <a16:creationId xmlns:a16="http://schemas.microsoft.com/office/drawing/2014/main" id="{3660AA14-1DD7-6520-3E07-D8B479AD9E91}"/>
              </a:ext>
            </a:extLst>
          </p:cNvPr>
          <p:cNvSpPr txBox="1">
            <a:spLocks/>
          </p:cNvSpPr>
          <p:nvPr/>
        </p:nvSpPr>
        <p:spPr>
          <a:xfrm>
            <a:off x="6643048" y="5959475"/>
            <a:ext cx="471777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kern="100" dirty="0">
                <a:latin typeface="Aptos" panose="020B0004020202020204" pitchFamily="34" charset="0"/>
                <a:ea typeface="Aptos" panose="020B0004020202020204" pitchFamily="34" charset="0"/>
                <a:cs typeface="Mangal" panose="02040503050203030202" pitchFamily="18" charset="0"/>
              </a:rPr>
              <a:t> Samples without hypertension</a:t>
            </a:r>
            <a:endParaRPr lang="en-IN" sz="1800" kern="100" dirty="0">
              <a:latin typeface="Aptos" panose="020B0004020202020204" pitchFamily="34" charset="0"/>
              <a:ea typeface="Aptos" panose="020B000402020202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4381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4EE8203-9BA1-2034-C7F7-A3D7B196A0B7}"/>
            </a:ext>
          </a:extLst>
        </p:cNvPr>
        <p:cNvGrpSpPr/>
        <p:nvPr/>
      </p:nvGrpSpPr>
      <p:grpSpPr>
        <a:xfrm>
          <a:off x="0" y="0"/>
          <a:ext cx="0" cy="0"/>
          <a:chOff x="0" y="0"/>
          <a:chExt cx="0" cy="0"/>
        </a:xfrm>
      </p:grpSpPr>
      <p:pic>
        <p:nvPicPr>
          <p:cNvPr id="8" name="Picture 7" descr="Electrocardiogram">
            <a:extLst>
              <a:ext uri="{FF2B5EF4-FFF2-40B4-BE49-F238E27FC236}">
                <a16:creationId xmlns:a16="http://schemas.microsoft.com/office/drawing/2014/main" id="{B04EFB4C-F3C2-B644-00CF-642DB32AD392}"/>
              </a:ext>
            </a:extLst>
          </p:cNvPr>
          <p:cNvPicPr>
            <a:picLocks noChangeAspect="1"/>
          </p:cNvPicPr>
          <p:nvPr/>
        </p:nvPicPr>
        <p:blipFill>
          <a:blip r:embed="rId2" cstate="print">
            <a:extLst>
              <a:ext uri="{28A0092B-C50C-407E-A947-70E740481C1C}">
                <a14:useLocalDpi xmlns:a14="http://schemas.microsoft.com/office/drawing/2010/main" val="0"/>
              </a:ext>
            </a:extLst>
          </a:blip>
          <a:srcRect t="15744" b="301"/>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64A774E3-AA24-3C30-8486-5990D5D49258}"/>
              </a:ext>
            </a:extLst>
          </p:cNvPr>
          <p:cNvSpPr>
            <a:spLocks noGrp="1"/>
          </p:cNvSpPr>
          <p:nvPr>
            <p:ph type="title"/>
          </p:nvPr>
        </p:nvSpPr>
        <p:spPr>
          <a:xfrm>
            <a:off x="1143000" y="609600"/>
            <a:ext cx="9875520" cy="1356360"/>
          </a:xfrm>
        </p:spPr>
        <p:txBody>
          <a:bodyPr>
            <a:normAutofit/>
          </a:bodyPr>
          <a:lstStyle/>
          <a:p>
            <a:r>
              <a:rPr lang="en-US" dirty="0">
                <a:solidFill>
                  <a:srgbClr val="FFFF00"/>
                </a:solidFill>
              </a:rPr>
              <a:t>MANN -WHITNEY</a:t>
            </a:r>
            <a:endParaRPr lang="en-IN" dirty="0">
              <a:solidFill>
                <a:srgbClr val="FFFF00"/>
              </a:solidFill>
            </a:endParaRPr>
          </a:p>
        </p:txBody>
      </p:sp>
      <p:sp>
        <p:nvSpPr>
          <p:cNvPr id="4" name="Rectangle 1">
            <a:extLst>
              <a:ext uri="{FF2B5EF4-FFF2-40B4-BE49-F238E27FC236}">
                <a16:creationId xmlns:a16="http://schemas.microsoft.com/office/drawing/2014/main" id="{10AD2F4F-3447-625E-C014-1B84CB1CC9BE}"/>
              </a:ext>
            </a:extLst>
          </p:cNvPr>
          <p:cNvSpPr>
            <a:spLocks noGrp="1" noChangeArrowheads="1"/>
          </p:cNvSpPr>
          <p:nvPr>
            <p:ph idx="1"/>
          </p:nvPr>
        </p:nvSpPr>
        <p:spPr bwMode="auto">
          <a:xfrm>
            <a:off x="1143000" y="2057400"/>
            <a:ext cx="9872871" cy="403860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15870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endParaRPr kumimoji="0" lang="en-US" altLang="en-US" sz="2000" b="0" i="0" u="none" strike="noStrike" cap="none" normalizeH="0" baseline="0" dirty="0">
              <a:ln>
                <a:noFill/>
              </a:ln>
              <a:effectLst/>
              <a:latin typeface="Calibri" panose="020F0502020204030204" pitchFamily="34" charset="0"/>
              <a:cs typeface="Calibri" panose="020F0502020204030204" pitchFamily="34" charset="0"/>
            </a:endParaRPr>
          </a:p>
          <a:p>
            <a:r>
              <a:rPr lang="en-US" sz="2000" b="1" i="0" dirty="0">
                <a:effectLst/>
                <a:latin typeface="Calibri" panose="020F0502020204030204" pitchFamily="34" charset="0"/>
                <a:cs typeface="Calibri" panose="020F0502020204030204" pitchFamily="34" charset="0"/>
              </a:rPr>
              <a:t>Test Choice (Mann-Whitney Test):</a:t>
            </a:r>
            <a:br>
              <a:rPr lang="en-US" sz="2000" b="0" i="0" dirty="0">
                <a:effectLst/>
                <a:latin typeface="Calibri" panose="020F0502020204030204" pitchFamily="34" charset="0"/>
                <a:cs typeface="Calibri" panose="020F0502020204030204" pitchFamily="34" charset="0"/>
              </a:rPr>
            </a:br>
            <a:r>
              <a:rPr lang="en-US" sz="2000" b="0" i="0" dirty="0">
                <a:effectLst/>
                <a:latin typeface="Calibri" panose="020F0502020204030204" pitchFamily="34" charset="0"/>
                <a:cs typeface="Calibri" panose="020F0502020204030204" pitchFamily="34" charset="0"/>
              </a:rPr>
              <a:t>The Mann-Whitney U test was selected because the data for the two groups is </a:t>
            </a:r>
            <a:r>
              <a:rPr lang="en-US" sz="2000" b="1" i="0" dirty="0">
                <a:effectLst/>
                <a:latin typeface="Calibri" panose="020F0502020204030204" pitchFamily="34" charset="0"/>
                <a:cs typeface="Calibri" panose="020F0502020204030204" pitchFamily="34" charset="0"/>
              </a:rPr>
              <a:t>not normally distributed</a:t>
            </a:r>
            <a:r>
              <a:rPr lang="en-US" sz="2000" b="0" i="0" dirty="0">
                <a:effectLst/>
                <a:latin typeface="Calibri" panose="020F0502020204030204" pitchFamily="34" charset="0"/>
                <a:cs typeface="Calibri" panose="020F0502020204030204" pitchFamily="34" charset="0"/>
              </a:rPr>
              <a:t>, based on earlier evidence such as:</a:t>
            </a:r>
          </a:p>
          <a:p>
            <a:r>
              <a:rPr lang="en-US" sz="2000" b="0" i="0" dirty="0">
                <a:effectLst/>
                <a:latin typeface="Calibri" panose="020F0502020204030204" pitchFamily="34" charset="0"/>
                <a:cs typeface="Calibri" panose="020F0502020204030204" pitchFamily="34" charset="0"/>
              </a:rPr>
              <a:t>Skewness (0.85 &amp; 1.81) and kurtosis (0.95 &amp; 3.75) values deviating from normality </a:t>
            </a:r>
          </a:p>
          <a:p>
            <a:pPr>
              <a:buFont typeface="+mj-lt"/>
              <a:buAutoNum type="arabicPeriod"/>
            </a:pPr>
            <a:endParaRPr lang="en-US" sz="2000" b="0" i="0" dirty="0">
              <a:effectLst/>
              <a:latin typeface="Calibri" panose="020F0502020204030204" pitchFamily="34" charset="0"/>
              <a:cs typeface="Calibri" panose="020F0502020204030204" pitchFamily="34" charset="0"/>
            </a:endParaRPr>
          </a:p>
          <a:p>
            <a:pPr marL="342900" indent="-342900">
              <a:spcAft>
                <a:spcPts val="800"/>
              </a:spcAft>
              <a:tabLst>
                <a:tab pos="457200" algn="l"/>
              </a:tabLst>
            </a:pPr>
            <a:r>
              <a:rPr lang="en-IN" sz="2000" b="1" kern="100" dirty="0">
                <a:effectLst/>
                <a:latin typeface="Calibri" panose="020F0502020204030204" pitchFamily="34" charset="0"/>
                <a:ea typeface="Aptos" panose="020B0004020202020204" pitchFamily="34" charset="0"/>
                <a:cs typeface="Calibri" panose="020F0502020204030204" pitchFamily="34" charset="0"/>
              </a:rPr>
              <a:t>p-value:</a:t>
            </a:r>
            <a:br>
              <a:rPr lang="en-IN" sz="2000" kern="100" dirty="0">
                <a:effectLst/>
                <a:latin typeface="Calibri" panose="020F0502020204030204" pitchFamily="34" charset="0"/>
                <a:ea typeface="Aptos" panose="020B0004020202020204" pitchFamily="34" charset="0"/>
                <a:cs typeface="Calibri" panose="020F0502020204030204" pitchFamily="34" charset="0"/>
              </a:rPr>
            </a:br>
            <a:r>
              <a:rPr lang="en-US" sz="2000" b="0" i="0" dirty="0">
                <a:effectLst/>
                <a:latin typeface="Calibri" panose="020F0502020204030204" pitchFamily="34" charset="0"/>
                <a:cs typeface="Calibri" panose="020F0502020204030204" pitchFamily="34" charset="0"/>
              </a:rPr>
              <a:t>The p-value (</a:t>
            </a:r>
            <a:r>
              <a:rPr lang="en-US" sz="2000" b="1" i="0" dirty="0">
                <a:effectLst/>
                <a:latin typeface="Calibri" panose="020F0502020204030204" pitchFamily="34" charset="0"/>
                <a:cs typeface="Calibri" panose="020F0502020204030204" pitchFamily="34" charset="0"/>
              </a:rPr>
              <a:t>0.0295</a:t>
            </a:r>
            <a:r>
              <a:rPr lang="en-US" sz="2000" b="0" i="0" dirty="0">
                <a:effectLst/>
                <a:latin typeface="Calibri" panose="020F0502020204030204" pitchFamily="34" charset="0"/>
                <a:cs typeface="Calibri" panose="020F0502020204030204" pitchFamily="34" charset="0"/>
              </a:rPr>
              <a:t>) is smaller than the standard significance threshold ((\alpha = 0.05)). This indicates a </a:t>
            </a:r>
            <a:r>
              <a:rPr lang="en-US" sz="2000" b="1" i="0" dirty="0">
                <a:effectLst/>
                <a:latin typeface="Calibri" panose="020F0502020204030204" pitchFamily="34" charset="0"/>
                <a:cs typeface="Calibri" panose="020F0502020204030204" pitchFamily="34" charset="0"/>
              </a:rPr>
              <a:t>statistically significant difference</a:t>
            </a:r>
            <a:r>
              <a:rPr lang="en-US" sz="2000" b="0" i="0" dirty="0">
                <a:effectLst/>
                <a:latin typeface="Calibri" panose="020F0502020204030204" pitchFamily="34" charset="0"/>
                <a:cs typeface="Calibri" panose="020F0502020204030204" pitchFamily="34" charset="0"/>
              </a:rPr>
              <a:t> in the distributions of the variable under consideration between the two groups (e.g., individuals with and without hypertension).</a:t>
            </a:r>
            <a:r>
              <a:rPr lang="en-IN" sz="2000" kern="100" dirty="0">
                <a:effectLst/>
                <a:latin typeface="Calibri" panose="020F0502020204030204" pitchFamily="34" charset="0"/>
                <a:ea typeface="Aptos" panose="020B0004020202020204" pitchFamily="34" charset="0"/>
                <a:cs typeface="Calibri" panose="020F0502020204030204" pitchFamily="34" charset="0"/>
              </a:rPr>
              <a:t> </a:t>
            </a:r>
          </a:p>
          <a:p>
            <a:pPr marL="0" marR="0" lvl="0" indent="0" defTabSz="914400" rtl="0" eaLnBrk="0" fontAlgn="base" latinLnBrk="0" hangingPunct="0">
              <a:spcBef>
                <a:spcPct val="0"/>
              </a:spcBef>
              <a:spcAft>
                <a:spcPct val="0"/>
              </a:spcAft>
              <a:buClrTx/>
              <a:buSzTx/>
              <a:buFontTx/>
              <a:buAutoNum type="arabicPeriod" startAt="2"/>
              <a:tabLst/>
            </a:pPr>
            <a:endParaRPr kumimoji="0" lang="en-US" altLang="en-US" sz="2000" b="0" i="0" u="none" strike="noStrike" cap="none" normalizeH="0" baseline="0" dirty="0">
              <a:ln>
                <a:noFill/>
              </a:ln>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292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BAE8-9F01-1381-B633-ABAB2C1EE4AF}"/>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sz="4400">
                <a:solidFill>
                  <a:srgbClr val="FFFFFF"/>
                </a:solidFill>
              </a:rPr>
              <a:t>Topic Outline</a:t>
            </a:r>
          </a:p>
        </p:txBody>
      </p:sp>
      <p:pic>
        <p:nvPicPr>
          <p:cNvPr id="7" name="Picture Placeholder 6" descr="A cross with words in it&#10;&#10;Description automatically generated">
            <a:extLst>
              <a:ext uri="{FF2B5EF4-FFF2-40B4-BE49-F238E27FC236}">
                <a16:creationId xmlns:a16="http://schemas.microsoft.com/office/drawing/2014/main" id="{D635196A-5A8D-C8EF-AC90-95F52A60D937}"/>
              </a:ext>
            </a:extLst>
          </p:cNvPr>
          <p:cNvPicPr>
            <a:picLocks noGrp="1" noChangeAspect="1"/>
          </p:cNvPicPr>
          <p:nvPr>
            <p:ph type="pic"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8449" b="15301"/>
          <a:stretch/>
        </p:blipFill>
        <p:spPr>
          <a:xfrm>
            <a:off x="20" y="10"/>
            <a:ext cx="12191980" cy="6857990"/>
          </a:xfrm>
          <a:prstGeom prst="rect">
            <a:avLst/>
          </a:prstGeom>
        </p:spPr>
      </p:pic>
      <p:sp>
        <p:nvSpPr>
          <p:cNvPr id="5" name="Text Placeholder 2">
            <a:extLst>
              <a:ext uri="{FF2B5EF4-FFF2-40B4-BE49-F238E27FC236}">
                <a16:creationId xmlns:a16="http://schemas.microsoft.com/office/drawing/2014/main" id="{C5BEA379-F844-B982-0FCC-86CF32DA044A}"/>
              </a:ext>
            </a:extLst>
          </p:cNvPr>
          <p:cNvSpPr>
            <a:spLocks noGrp="1"/>
          </p:cNvSpPr>
          <p:nvPr>
            <p:ph type="body" sz="half" idx="2"/>
          </p:nvPr>
        </p:nvSpPr>
        <p:spPr>
          <a:xfrm>
            <a:off x="685800" y="2486054"/>
            <a:ext cx="10210797" cy="3389814"/>
          </a:xfrm>
        </p:spPr>
        <p:txBody>
          <a:bodyPr vert="horz" lIns="91440" tIns="45720" rIns="91440" bIns="45720" rtlCol="0" anchor="t">
            <a:normAutofit/>
          </a:bodyPr>
          <a:lstStyle/>
          <a:p>
            <a:pPr algn="just">
              <a:buFont typeface="Arial"/>
              <a:buChar char="•"/>
            </a:pPr>
            <a:r>
              <a:rPr lang="en-US" sz="3200" b="1" dirty="0">
                <a:solidFill>
                  <a:srgbClr val="FFFF00"/>
                </a:solidFill>
                <a:latin typeface="Calibri" panose="020F0502020204030204" pitchFamily="34" charset="0"/>
                <a:cs typeface="Calibri" panose="020F0502020204030204" pitchFamily="34" charset="0"/>
              </a:rPr>
              <a:t>Introduction</a:t>
            </a:r>
          </a:p>
          <a:p>
            <a:pPr algn="just">
              <a:buFont typeface="Arial"/>
              <a:buChar char="•"/>
            </a:pPr>
            <a:r>
              <a:rPr lang="en-US" sz="3200" b="1" dirty="0">
                <a:solidFill>
                  <a:srgbClr val="FFFF00"/>
                </a:solidFill>
                <a:latin typeface="Calibri" panose="020F0502020204030204" pitchFamily="34" charset="0"/>
                <a:cs typeface="Calibri" panose="020F0502020204030204" pitchFamily="34" charset="0"/>
              </a:rPr>
              <a:t>Research Questions</a:t>
            </a:r>
          </a:p>
          <a:p>
            <a:pPr algn="just">
              <a:buFont typeface="Arial"/>
              <a:buChar char="•"/>
            </a:pPr>
            <a:r>
              <a:rPr lang="en-US" sz="3200" b="1" dirty="0">
                <a:solidFill>
                  <a:srgbClr val="FFFF00"/>
                </a:solidFill>
                <a:latin typeface="Calibri" panose="020F0502020204030204" pitchFamily="34" charset="0"/>
                <a:cs typeface="Calibri" panose="020F0502020204030204" pitchFamily="34" charset="0"/>
              </a:rPr>
              <a:t>Results    	</a:t>
            </a:r>
          </a:p>
          <a:p>
            <a:pPr algn="just">
              <a:buFont typeface="Arial"/>
              <a:buChar char="•"/>
            </a:pPr>
            <a:r>
              <a:rPr lang="en-US" sz="3200" b="1" dirty="0">
                <a:solidFill>
                  <a:srgbClr val="FFFF00"/>
                </a:solidFill>
                <a:latin typeface="Calibri" panose="020F0502020204030204" pitchFamily="34" charset="0"/>
                <a:cs typeface="Calibri" panose="020F0502020204030204" pitchFamily="34" charset="0"/>
              </a:rPr>
              <a:t>Conclusion &amp; Discussion</a:t>
            </a:r>
          </a:p>
          <a:p>
            <a:pPr algn="l">
              <a:buFont typeface="Arial"/>
              <a:buChar char="•"/>
            </a:pPr>
            <a:endParaRPr lang="en-US" b="1" dirty="0">
              <a:solidFill>
                <a:srgbClr val="FFFF00"/>
              </a:solidFill>
            </a:endParaRPr>
          </a:p>
        </p:txBody>
      </p:sp>
      <p:sp>
        <p:nvSpPr>
          <p:cNvPr id="8" name="TextBox 7">
            <a:extLst>
              <a:ext uri="{FF2B5EF4-FFF2-40B4-BE49-F238E27FC236}">
                <a16:creationId xmlns:a16="http://schemas.microsoft.com/office/drawing/2014/main" id="{08B42F8D-4967-312E-0DD0-A56AF61E6FD0}"/>
              </a:ext>
            </a:extLst>
          </p:cNvPr>
          <p:cNvSpPr txBox="1"/>
          <p:nvPr/>
        </p:nvSpPr>
        <p:spPr>
          <a:xfrm>
            <a:off x="9665347" y="6657945"/>
            <a:ext cx="2526653"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pharmatip.blogspot.com/2013/09/non-pharmacological-therapy-of.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IN" sz="700">
              <a:solidFill>
                <a:srgbClr val="FFFFFF"/>
              </a:solidFill>
            </a:endParaRPr>
          </a:p>
        </p:txBody>
      </p:sp>
    </p:spTree>
    <p:extLst>
      <p:ext uri="{BB962C8B-B14F-4D97-AF65-F5344CB8AC3E}">
        <p14:creationId xmlns:p14="http://schemas.microsoft.com/office/powerpoint/2010/main" val="548249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CEFE899-7BAF-4F49-906F-9389CEF477F5}"/>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3BD28B09-C850-4EA4-8888-67416520F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graph of blue and orange bars&#10;&#10;Description automatically generated">
            <a:extLst>
              <a:ext uri="{FF2B5EF4-FFF2-40B4-BE49-F238E27FC236}">
                <a16:creationId xmlns:a16="http://schemas.microsoft.com/office/drawing/2014/main" id="{AFAF2ECF-9AF1-64D5-0BC0-257CBA4802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555" y="565573"/>
            <a:ext cx="8655809" cy="5734474"/>
          </a:xfrm>
          <a:prstGeom prst="rect">
            <a:avLst/>
          </a:prstGeom>
        </p:spPr>
      </p:pic>
      <p:sp>
        <p:nvSpPr>
          <p:cNvPr id="46" name="Rectangle 45">
            <a:extLst>
              <a:ext uri="{FF2B5EF4-FFF2-40B4-BE49-F238E27FC236}">
                <a16:creationId xmlns:a16="http://schemas.microsoft.com/office/drawing/2014/main" id="{8DE9D5BA-83AA-4459-83D3-20EC090C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rgbClr val="37484C"/>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06809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2C3DAF0-AB8C-50C2-C3E2-8005E6AD7E0C}"/>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6" name="Rectangle 25">
            <a:extLst>
              <a:ext uri="{FF2B5EF4-FFF2-40B4-BE49-F238E27FC236}">
                <a16:creationId xmlns:a16="http://schemas.microsoft.com/office/drawing/2014/main" id="{3BD28B09-C850-4EA4-8888-67416520F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a number of objects&#10;&#10;Description automatically generated with medium confidence">
            <a:extLst>
              <a:ext uri="{FF2B5EF4-FFF2-40B4-BE49-F238E27FC236}">
                <a16:creationId xmlns:a16="http://schemas.microsoft.com/office/drawing/2014/main" id="{969CABF5-D1BF-42A9-8D21-2BB93632361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14449"/>
          <a:stretch/>
        </p:blipFill>
        <p:spPr>
          <a:xfrm>
            <a:off x="996130" y="565573"/>
            <a:ext cx="10194658" cy="5734474"/>
          </a:xfrm>
          <a:prstGeom prst="rect">
            <a:avLst/>
          </a:prstGeom>
        </p:spPr>
      </p:pic>
      <p:sp>
        <p:nvSpPr>
          <p:cNvPr id="28" name="Rectangle 27">
            <a:extLst>
              <a:ext uri="{FF2B5EF4-FFF2-40B4-BE49-F238E27FC236}">
                <a16:creationId xmlns:a16="http://schemas.microsoft.com/office/drawing/2014/main" id="{8DE9D5BA-83AA-4459-83D3-20EC090C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62914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301F80F-1919-F7B7-1133-5B6ACA90ED4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2784F8-6087-1BDC-B372-178B5C33EE76}"/>
              </a:ext>
            </a:extLst>
          </p:cNvPr>
          <p:cNvPicPr>
            <a:picLocks noChangeAspect="1"/>
          </p:cNvPicPr>
          <p:nvPr/>
        </p:nvPicPr>
        <p:blipFill>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1E90F9A-E4F8-47F2-D790-1BDB0334E688}"/>
              </a:ext>
            </a:extLst>
          </p:cNvPr>
          <p:cNvSpPr>
            <a:spLocks noGrp="1"/>
          </p:cNvSpPr>
          <p:nvPr>
            <p:ph type="title"/>
          </p:nvPr>
        </p:nvSpPr>
        <p:spPr>
          <a:xfrm>
            <a:off x="1143000" y="609600"/>
            <a:ext cx="9875520" cy="1356360"/>
          </a:xfrm>
        </p:spPr>
        <p:txBody>
          <a:bodyPr>
            <a:normAutofit/>
          </a:bodyPr>
          <a:lstStyle/>
          <a:p>
            <a:r>
              <a:rPr lang="en-US" dirty="0">
                <a:solidFill>
                  <a:srgbClr val="FFFF00"/>
                </a:solidFill>
              </a:rPr>
              <a:t>Interpretation of results </a:t>
            </a:r>
            <a:endParaRPr lang="en-IN" dirty="0">
              <a:solidFill>
                <a:srgbClr val="FFFF00"/>
              </a:solidFill>
            </a:endParaRPr>
          </a:p>
        </p:txBody>
      </p:sp>
      <p:sp>
        <p:nvSpPr>
          <p:cNvPr id="3" name="Content Placeholder 2">
            <a:extLst>
              <a:ext uri="{FF2B5EF4-FFF2-40B4-BE49-F238E27FC236}">
                <a16:creationId xmlns:a16="http://schemas.microsoft.com/office/drawing/2014/main" id="{88D386B8-F444-D0A9-B465-285818BB4D82}"/>
              </a:ext>
            </a:extLst>
          </p:cNvPr>
          <p:cNvSpPr>
            <a:spLocks noGrp="1"/>
          </p:cNvSpPr>
          <p:nvPr>
            <p:ph idx="1"/>
          </p:nvPr>
        </p:nvSpPr>
        <p:spPr>
          <a:xfrm>
            <a:off x="1143000" y="2057400"/>
            <a:ext cx="9872871" cy="4038600"/>
          </a:xfrm>
        </p:spPr>
        <p:txBody>
          <a:bodyPr>
            <a:normAutofit/>
          </a:bodyPr>
          <a:lstStyle/>
          <a:p>
            <a:pPr marL="45720" indent="0">
              <a:buNone/>
            </a:pPr>
            <a:endParaRPr lang="en-US" sz="2800" b="0" i="0" dirty="0">
              <a:effectLst/>
              <a:latin typeface="Calibri" panose="020F0502020204030204" pitchFamily="34" charset="0"/>
              <a:cs typeface="Calibri" panose="020F0502020204030204" pitchFamily="34" charset="0"/>
            </a:endParaRPr>
          </a:p>
          <a:p>
            <a:r>
              <a:rPr lang="en-US" sz="2800" b="0" i="0" dirty="0">
                <a:effectLst/>
                <a:latin typeface="Calibri" panose="020F0502020204030204" pitchFamily="34" charset="0"/>
                <a:cs typeface="Calibri" panose="020F0502020204030204" pitchFamily="34" charset="0"/>
              </a:rPr>
              <a:t>The significant result (p=0.0295p = 0.0295p=0.0295) supports the conclusion that BMI and hypertension are related. Specifically, BMI appears to differ significantly between individuals with and without hypertension, likely reflecting a higher prevalence of elevated BMI among those with hypertension.</a:t>
            </a:r>
          </a:p>
          <a:p>
            <a:r>
              <a:rPr lang="en-US" sz="2800" b="0" i="0" dirty="0">
                <a:effectLst/>
                <a:latin typeface="Calibri" panose="020F0502020204030204" pitchFamily="34" charset="0"/>
                <a:cs typeface="Calibri" panose="020F0502020204030204" pitchFamily="34" charset="0"/>
              </a:rPr>
              <a:t>This analysis highlights the importance of weight management as a preventive strategy for hypertension.</a:t>
            </a:r>
          </a:p>
          <a:p>
            <a:endParaRPr lang="en-US" sz="2800" b="0" i="0" dirty="0">
              <a:effectLst/>
              <a:latin typeface="Calibri" panose="020F0502020204030204" pitchFamily="34" charset="0"/>
              <a:cs typeface="Calibri" panose="020F0502020204030204" pitchFamily="34" charset="0"/>
            </a:endParaRPr>
          </a:p>
          <a:p>
            <a:pPr marL="457200" indent="-457200">
              <a:buFont typeface="+mj-lt"/>
              <a:buAutoNum type="arabicPeriod"/>
            </a:pPr>
            <a:endParaRPr lang="en-IN" sz="2800" dirty="0">
              <a:latin typeface="Calibri" panose="020F0502020204030204" pitchFamily="34" charset="0"/>
              <a:cs typeface="Calibri" panose="020F0502020204030204" pitchFamily="34" charset="0"/>
            </a:endParaRPr>
          </a:p>
          <a:p>
            <a:pPr marL="457200" indent="-457200">
              <a:buFont typeface="+mj-lt"/>
              <a:buAutoNum type="arabicPeriod"/>
            </a:pP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9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E75F7F49-43B2-A260-42C1-29F2D887AE64}"/>
            </a:ext>
          </a:extLst>
        </p:cNvPr>
        <p:cNvGrpSpPr/>
        <p:nvPr/>
      </p:nvGrpSpPr>
      <p:grpSpPr>
        <a:xfrm>
          <a:off x="0" y="0"/>
          <a:ext cx="0" cy="0"/>
          <a:chOff x="0" y="0"/>
          <a:chExt cx="0" cy="0"/>
        </a:xfrm>
      </p:grpSpPr>
      <p:pic>
        <p:nvPicPr>
          <p:cNvPr id="6" name="Picture 5" descr="Device on a finger">
            <a:extLst>
              <a:ext uri="{FF2B5EF4-FFF2-40B4-BE49-F238E27FC236}">
                <a16:creationId xmlns:a16="http://schemas.microsoft.com/office/drawing/2014/main" id="{62583355-71DD-C377-D839-A418FACF274C}"/>
              </a:ext>
            </a:extLst>
          </p:cNvPr>
          <p:cNvPicPr>
            <a:picLocks noChangeAspect="1"/>
          </p:cNvPicPr>
          <p:nvPr/>
        </p:nvPicPr>
        <p:blipFill>
          <a:blip r:embed="rId2" cstate="print">
            <a:extLst>
              <a:ext uri="{28A0092B-C50C-407E-A947-70E740481C1C}">
                <a14:useLocalDpi xmlns:a14="http://schemas.microsoft.com/office/drawing/2010/main" val="0"/>
              </a:ext>
            </a:extLst>
          </a:blip>
          <a:srcRect t="7854" b="785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C96A77CD-AEC6-9F98-4C4E-3F418B5EE1EC}"/>
              </a:ext>
            </a:extLst>
          </p:cNvPr>
          <p:cNvSpPr>
            <a:spLocks noGrp="1"/>
          </p:cNvSpPr>
          <p:nvPr>
            <p:ph type="title"/>
          </p:nvPr>
        </p:nvSpPr>
        <p:spPr>
          <a:xfrm>
            <a:off x="1143000" y="609600"/>
            <a:ext cx="9875520" cy="1356360"/>
          </a:xfrm>
        </p:spPr>
        <p:txBody>
          <a:bodyPr>
            <a:noAutofit/>
          </a:bodyPr>
          <a:lstStyle/>
          <a:p>
            <a:pPr algn="ctr"/>
            <a:r>
              <a:rPr lang="en-IN" sz="3200" b="1" i="0" dirty="0">
                <a:solidFill>
                  <a:srgbClr val="FFFF00"/>
                </a:solidFill>
                <a:effectLst/>
                <a:latin typeface="Calibri" panose="020F0502020204030204" pitchFamily="34" charset="0"/>
                <a:cs typeface="Calibri" panose="020F0502020204030204" pitchFamily="34" charset="0"/>
              </a:rPr>
              <a:t>HIBPDX vs DIABDX_M18</a:t>
            </a:r>
            <a:br>
              <a:rPr lang="en-IN" sz="3200" b="1" i="0" dirty="0">
                <a:solidFill>
                  <a:srgbClr val="FFFF00"/>
                </a:solidFill>
                <a:effectLst/>
                <a:latin typeface="Calibri" panose="020F0502020204030204" pitchFamily="34" charset="0"/>
                <a:cs typeface="Calibri" panose="020F0502020204030204" pitchFamily="34" charset="0"/>
              </a:rPr>
            </a:br>
            <a:br>
              <a:rPr lang="en-IN" sz="3200" b="1" i="0" dirty="0">
                <a:solidFill>
                  <a:srgbClr val="FFFF00"/>
                </a:solidFill>
                <a:effectLst/>
                <a:latin typeface="Calibri" panose="020F0502020204030204" pitchFamily="34" charset="0"/>
                <a:cs typeface="Calibri" panose="020F0502020204030204" pitchFamily="34" charset="0"/>
              </a:rPr>
            </a:br>
            <a:br>
              <a:rPr lang="en-IN" sz="3200" b="1" i="0" dirty="0">
                <a:solidFill>
                  <a:srgbClr val="FFFF00"/>
                </a:solidFill>
                <a:effectLst/>
                <a:latin typeface="Calibri" panose="020F0502020204030204" pitchFamily="34" charset="0"/>
                <a:cs typeface="Calibri" panose="020F0502020204030204" pitchFamily="34" charset="0"/>
              </a:rPr>
            </a:br>
            <a:endParaRPr lang="en-IN" sz="3200" dirty="0">
              <a:solidFill>
                <a:srgbClr val="FFFF00"/>
              </a:solidFill>
              <a:latin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7D0CA812-17E5-0C00-968D-597EFCBD310C}"/>
              </a:ext>
            </a:extLst>
          </p:cNvPr>
          <p:cNvSpPr>
            <a:spLocks noGrp="1"/>
          </p:cNvSpPr>
          <p:nvPr>
            <p:ph idx="1"/>
          </p:nvPr>
        </p:nvSpPr>
        <p:spPr>
          <a:xfrm>
            <a:off x="1143000" y="1447800"/>
            <a:ext cx="9872871" cy="4648200"/>
          </a:xfrm>
        </p:spPr>
        <p:txBody>
          <a:bodyPr>
            <a:normAutofit fontScale="92500"/>
          </a:bodyPr>
          <a:lstStyle/>
          <a:p>
            <a:pPr marL="0" marR="0">
              <a:spcAft>
                <a:spcPts val="800"/>
              </a:spcAft>
            </a:pPr>
            <a:r>
              <a:rPr lang="en-US" sz="2800" b="1" kern="100" dirty="0">
                <a:effectLst/>
                <a:latin typeface="Calibri" panose="020F0502020204030204" pitchFamily="34" charset="0"/>
                <a:ea typeface="Aptos" panose="020B0004020202020204" pitchFamily="34" charset="0"/>
                <a:cs typeface="Calibri" panose="020F0502020204030204" pitchFamily="34" charset="0"/>
              </a:rPr>
              <a:t>HIBPDX vs DIABDX_M18:   is there association between hypertension and diabetes</a:t>
            </a:r>
            <a:endParaRPr lang="en-IN" sz="2800" kern="100" dirty="0">
              <a:effectLst/>
              <a:latin typeface="Calibri" panose="020F0502020204030204" pitchFamily="34" charset="0"/>
              <a:ea typeface="Aptos" panose="020B0004020202020204" pitchFamily="34" charset="0"/>
              <a:cs typeface="Calibri" panose="020F0502020204030204" pitchFamily="34" charset="0"/>
            </a:endParaRPr>
          </a:p>
          <a:p>
            <a:pPr marL="0" marR="0">
              <a:spcAft>
                <a:spcPts val="800"/>
              </a:spcAft>
            </a:pPr>
            <a:r>
              <a:rPr lang="en-US" sz="2800" kern="100" dirty="0">
                <a:effectLst/>
                <a:latin typeface="Calibri" panose="020F0502020204030204" pitchFamily="34" charset="0"/>
                <a:ea typeface="Aptos" panose="020B0004020202020204" pitchFamily="34" charset="0"/>
                <a:cs typeface="Calibri" panose="020F0502020204030204" pitchFamily="34" charset="0"/>
              </a:rPr>
              <a:t>Since these two are categorical variables we used chi-square test to analyze them.</a:t>
            </a:r>
            <a:endParaRPr lang="en-IN" sz="2800" kern="100" dirty="0">
              <a:effectLst/>
              <a:latin typeface="Calibri" panose="020F0502020204030204" pitchFamily="34" charset="0"/>
              <a:ea typeface="Aptos" panose="020B0004020202020204" pitchFamily="34" charset="0"/>
              <a:cs typeface="Calibri" panose="020F0502020204030204" pitchFamily="34" charset="0"/>
            </a:endParaRPr>
          </a:p>
          <a:p>
            <a:pPr marL="0" marR="0">
              <a:spcAft>
                <a:spcPts val="800"/>
              </a:spcAft>
            </a:pPr>
            <a:r>
              <a:rPr lang="en-US" sz="2800" b="1" kern="100" dirty="0">
                <a:effectLst/>
                <a:latin typeface="Calibri" panose="020F0502020204030204" pitchFamily="34" charset="0"/>
                <a:ea typeface="Aptos" panose="020B0004020202020204" pitchFamily="34" charset="0"/>
                <a:cs typeface="Calibri" panose="020F0502020204030204" pitchFamily="34" charset="0"/>
              </a:rPr>
              <a:t>Interpretation:</a:t>
            </a:r>
            <a:r>
              <a:rPr lang="en-US" sz="2800" kern="100" dirty="0">
                <a:effectLst/>
                <a:latin typeface="Calibri" panose="020F0502020204030204" pitchFamily="34" charset="0"/>
                <a:ea typeface="Aptos" panose="020B0004020202020204" pitchFamily="34" charset="0"/>
                <a:cs typeface="Calibri" panose="020F0502020204030204" pitchFamily="34" charset="0"/>
              </a:rPr>
              <a:t> Since the p-value (</a:t>
            </a:r>
            <a:r>
              <a:rPr lang="en-US" sz="2800" b="1" kern="100" dirty="0">
                <a:effectLst/>
                <a:latin typeface="Calibri" panose="020F0502020204030204" pitchFamily="34" charset="0"/>
                <a:ea typeface="Aptos" panose="020B0004020202020204" pitchFamily="34" charset="0"/>
                <a:cs typeface="Calibri" panose="020F0502020204030204" pitchFamily="34" charset="0"/>
              </a:rPr>
              <a:t>0.00268</a:t>
            </a:r>
            <a:r>
              <a:rPr lang="en-US" sz="2800" kern="100" dirty="0">
                <a:effectLst/>
                <a:latin typeface="Calibri" panose="020F0502020204030204" pitchFamily="34" charset="0"/>
                <a:ea typeface="Aptos" panose="020B0004020202020204" pitchFamily="34" charset="0"/>
                <a:cs typeface="Calibri" panose="020F0502020204030204" pitchFamily="34" charset="0"/>
              </a:rPr>
              <a:t>) is much smaller than the significance level ((\alpha = 0.05)), suggests that there is a </a:t>
            </a:r>
            <a:r>
              <a:rPr lang="en-US" sz="2800" b="1" kern="100" dirty="0">
                <a:effectLst/>
                <a:latin typeface="Calibri" panose="020F0502020204030204" pitchFamily="34" charset="0"/>
                <a:ea typeface="Aptos" panose="020B0004020202020204" pitchFamily="34" charset="0"/>
                <a:cs typeface="Calibri" panose="020F0502020204030204" pitchFamily="34" charset="0"/>
              </a:rPr>
              <a:t>statistically significant association</a:t>
            </a:r>
            <a:r>
              <a:rPr lang="en-US" sz="2800" kern="100" dirty="0">
                <a:effectLst/>
                <a:latin typeface="Calibri" panose="020F0502020204030204" pitchFamily="34" charset="0"/>
                <a:ea typeface="Aptos" panose="020B0004020202020204" pitchFamily="34" charset="0"/>
                <a:cs typeface="Calibri" panose="020F0502020204030204" pitchFamily="34" charset="0"/>
              </a:rPr>
              <a:t> b</a:t>
            </a:r>
            <a:r>
              <a:rPr lang="en-US" sz="2800" u="sng" kern="100" dirty="0">
                <a:effectLst/>
                <a:latin typeface="Calibri" panose="020F0502020204030204" pitchFamily="34" charset="0"/>
                <a:ea typeface="Aptos" panose="020B0004020202020204" pitchFamily="34" charset="0"/>
                <a:cs typeface="Calibri" panose="020F0502020204030204" pitchFamily="34" charset="0"/>
              </a:rPr>
              <a:t>etw</a:t>
            </a:r>
            <a:r>
              <a:rPr lang="en-US" sz="2800" kern="100" dirty="0">
                <a:effectLst/>
                <a:latin typeface="Calibri" panose="020F0502020204030204" pitchFamily="34" charset="0"/>
                <a:ea typeface="Aptos" panose="020B0004020202020204" pitchFamily="34" charset="0"/>
                <a:cs typeface="Calibri" panose="020F0502020204030204" pitchFamily="34" charset="0"/>
              </a:rPr>
              <a:t>een hypertension and diabetes diagnoses.</a:t>
            </a:r>
          </a:p>
          <a:p>
            <a:pPr marL="0" marR="0">
              <a:spcAft>
                <a:spcPts val="800"/>
              </a:spcAft>
            </a:pPr>
            <a:r>
              <a:rPr lang="en-US" sz="2800" dirty="0">
                <a:effectLst/>
                <a:latin typeface="Calibri" panose="020F0502020204030204" pitchFamily="34" charset="0"/>
                <a:ea typeface="Aptos" panose="020B0004020202020204" pitchFamily="34" charset="0"/>
                <a:cs typeface="Calibri" panose="020F0502020204030204" pitchFamily="34" charset="0"/>
              </a:rPr>
              <a:t>Healthcare providers should consider monitoring patients with one condition for the presence of the other to improve management and outcomes</a:t>
            </a:r>
            <a:endParaRPr lang="en-US" sz="2800" kern="100" dirty="0">
              <a:effectLst/>
              <a:latin typeface="Calibri" panose="020F0502020204030204" pitchFamily="34" charset="0"/>
              <a:ea typeface="Aptos" panose="020B0004020202020204" pitchFamily="34" charset="0"/>
              <a:cs typeface="Calibri" panose="020F0502020204030204" pitchFamily="34" charset="0"/>
            </a:endParaRPr>
          </a:p>
          <a:p>
            <a:pPr marL="0" marR="0">
              <a:spcAft>
                <a:spcPts val="800"/>
              </a:spcAft>
            </a:pPr>
            <a:endParaRPr lang="en-IN" sz="2800" kern="100" dirty="0">
              <a:effectLst/>
              <a:latin typeface="Calibri" panose="020F0502020204030204" pitchFamily="34" charset="0"/>
              <a:ea typeface="Aptos" panose="020B0004020202020204" pitchFamily="34" charset="0"/>
              <a:cs typeface="Calibri" panose="020F0502020204030204" pitchFamily="34" charset="0"/>
            </a:endParaRPr>
          </a:p>
          <a:p>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100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CEF2C32-6065-8866-10B9-19D3B8990A03}"/>
            </a:ext>
          </a:extLst>
        </p:cNvPr>
        <p:cNvGrpSpPr/>
        <p:nvPr/>
      </p:nvGrpSpPr>
      <p:grpSpPr>
        <a:xfrm>
          <a:off x="0" y="0"/>
          <a:ext cx="0" cy="0"/>
          <a:chOff x="0" y="0"/>
          <a:chExt cx="0" cy="0"/>
        </a:xfrm>
      </p:grpSpPr>
      <p:pic>
        <p:nvPicPr>
          <p:cNvPr id="6" name="Picture 5" descr="A picture of an electromagnetic radiation">
            <a:extLst>
              <a:ext uri="{FF2B5EF4-FFF2-40B4-BE49-F238E27FC236}">
                <a16:creationId xmlns:a16="http://schemas.microsoft.com/office/drawing/2014/main" id="{3A0DBF25-1344-A220-C8DD-58ECFC604C71}"/>
              </a:ext>
            </a:extLst>
          </p:cNvPr>
          <p:cNvPicPr>
            <a:picLocks noChangeAspect="1"/>
          </p:cNvPicPr>
          <p:nvPr/>
        </p:nvPicPr>
        <p:blipFill>
          <a:blip r:embed="rId2"/>
          <a:srcRect t="9753" b="629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D4D08517-FE04-E784-801C-AD6E5CACDF22}"/>
              </a:ext>
            </a:extLst>
          </p:cNvPr>
          <p:cNvSpPr>
            <a:spLocks noGrp="1"/>
          </p:cNvSpPr>
          <p:nvPr>
            <p:ph type="title"/>
          </p:nvPr>
        </p:nvSpPr>
        <p:spPr>
          <a:xfrm>
            <a:off x="1143000" y="609600"/>
            <a:ext cx="9875520" cy="1356360"/>
          </a:xfrm>
        </p:spPr>
        <p:txBody>
          <a:bodyPr>
            <a:normAutofit/>
          </a:bodyPr>
          <a:lstStyle/>
          <a:p>
            <a:r>
              <a:rPr lang="en-IN" b="1" i="0" dirty="0">
                <a:solidFill>
                  <a:srgbClr val="FFFF00"/>
                </a:solidFill>
                <a:effectLst/>
                <a:latin typeface="system-ui"/>
              </a:rPr>
              <a:t>HIBPDX VS CHDDX</a:t>
            </a:r>
            <a:br>
              <a:rPr lang="en-IN" b="1" i="0" dirty="0">
                <a:solidFill>
                  <a:srgbClr val="FFFF00"/>
                </a:solidFill>
                <a:effectLst/>
                <a:latin typeface="system-ui"/>
              </a:rPr>
            </a:br>
            <a:endParaRPr lang="en-IN" dirty="0">
              <a:solidFill>
                <a:srgbClr val="FFFF00"/>
              </a:solidFill>
            </a:endParaRPr>
          </a:p>
        </p:txBody>
      </p:sp>
      <p:sp>
        <p:nvSpPr>
          <p:cNvPr id="4" name="Content Placeholder 3">
            <a:extLst>
              <a:ext uri="{FF2B5EF4-FFF2-40B4-BE49-F238E27FC236}">
                <a16:creationId xmlns:a16="http://schemas.microsoft.com/office/drawing/2014/main" id="{94388E0E-075A-D1A6-DD85-C71DDAC06F96}"/>
              </a:ext>
            </a:extLst>
          </p:cNvPr>
          <p:cNvSpPr>
            <a:spLocks noGrp="1"/>
          </p:cNvSpPr>
          <p:nvPr>
            <p:ph idx="1"/>
          </p:nvPr>
        </p:nvSpPr>
        <p:spPr>
          <a:xfrm>
            <a:off x="1143000" y="1524000"/>
            <a:ext cx="9872871" cy="4572000"/>
          </a:xfrm>
        </p:spPr>
        <p:txBody>
          <a:bodyPr>
            <a:normAutofit fontScale="92500" lnSpcReduction="10000"/>
          </a:bodyPr>
          <a:lstStyle/>
          <a:p>
            <a:pPr marL="0" marR="0">
              <a:spcAft>
                <a:spcPts val="800"/>
              </a:spcAft>
            </a:pPr>
            <a:r>
              <a:rPr lang="en-US" sz="2800" b="1" kern="100" dirty="0">
                <a:effectLst/>
                <a:latin typeface="Calibri" panose="020F0502020204030204" pitchFamily="34" charset="0"/>
                <a:ea typeface="Aptos" panose="020B0004020202020204" pitchFamily="34" charset="0"/>
                <a:cs typeface="Calibri" panose="020F0502020204030204" pitchFamily="34" charset="0"/>
              </a:rPr>
              <a:t>HIBPDX VS CHDDX: </a:t>
            </a:r>
            <a:r>
              <a:rPr lang="en-US" sz="2800" kern="100" dirty="0">
                <a:effectLst/>
                <a:latin typeface="Calibri" panose="020F0502020204030204" pitchFamily="34" charset="0"/>
                <a:ea typeface="Aptos" panose="020B0004020202020204" pitchFamily="34" charset="0"/>
                <a:cs typeface="Calibri" panose="020F0502020204030204" pitchFamily="34" charset="0"/>
              </a:rPr>
              <a:t>Does diagnosis of hypertension correlate with the likelihood of coronary heart diseases</a:t>
            </a:r>
            <a:r>
              <a:rPr lang="en-US" sz="2800" b="1" kern="100" dirty="0">
                <a:effectLst/>
                <a:latin typeface="Calibri" panose="020F0502020204030204" pitchFamily="34" charset="0"/>
                <a:ea typeface="Aptos" panose="020B0004020202020204" pitchFamily="34" charset="0"/>
                <a:cs typeface="Calibri" panose="020F0502020204030204" pitchFamily="34" charset="0"/>
              </a:rPr>
              <a:t>.</a:t>
            </a:r>
            <a:endParaRPr lang="en-IN" sz="2800" kern="100" dirty="0">
              <a:effectLst/>
              <a:latin typeface="Calibri" panose="020F0502020204030204" pitchFamily="34" charset="0"/>
              <a:ea typeface="Aptos" panose="020B0004020202020204" pitchFamily="34" charset="0"/>
              <a:cs typeface="Calibri" panose="020F0502020204030204" pitchFamily="34" charset="0"/>
            </a:endParaRPr>
          </a:p>
          <a:p>
            <a:pPr marL="0" marR="0">
              <a:spcAft>
                <a:spcPts val="800"/>
              </a:spcAft>
            </a:pPr>
            <a:r>
              <a:rPr lang="en-US" sz="2800" kern="100" dirty="0">
                <a:effectLst/>
                <a:latin typeface="Calibri" panose="020F0502020204030204" pitchFamily="34" charset="0"/>
                <a:ea typeface="Aptos" panose="020B0004020202020204" pitchFamily="34" charset="0"/>
                <a:cs typeface="Calibri" panose="020F0502020204030204" pitchFamily="34" charset="0"/>
              </a:rPr>
              <a:t>Since these two are categorical variables we used chi-square test to analyze them.</a:t>
            </a:r>
            <a:endParaRPr lang="en-IN" sz="2800" kern="100" dirty="0">
              <a:latin typeface="Calibri" panose="020F0502020204030204" pitchFamily="34" charset="0"/>
              <a:ea typeface="Aptos" panose="020B0004020202020204" pitchFamily="34" charset="0"/>
              <a:cs typeface="Calibri" panose="020F0502020204030204" pitchFamily="34" charset="0"/>
            </a:endParaRPr>
          </a:p>
          <a:p>
            <a:pPr marL="0" marR="0">
              <a:spcAft>
                <a:spcPts val="800"/>
              </a:spcAft>
            </a:pPr>
            <a:r>
              <a:rPr lang="en-US" sz="2800" b="1" kern="100" dirty="0">
                <a:effectLst/>
                <a:latin typeface="Calibri" panose="020F0502020204030204" pitchFamily="34" charset="0"/>
                <a:ea typeface="Aptos" panose="020B0004020202020204" pitchFamily="34" charset="0"/>
                <a:cs typeface="Calibri" panose="020F0502020204030204" pitchFamily="34" charset="0"/>
              </a:rPr>
              <a:t>Interpretation: </a:t>
            </a:r>
            <a:r>
              <a:rPr lang="en-US" sz="2800" kern="100" dirty="0">
                <a:effectLst/>
                <a:latin typeface="Calibri" panose="020F0502020204030204" pitchFamily="34" charset="0"/>
                <a:ea typeface="Aptos" panose="020B0004020202020204" pitchFamily="34" charset="0"/>
                <a:cs typeface="Calibri" panose="020F0502020204030204" pitchFamily="34" charset="0"/>
              </a:rPr>
              <a:t>The p-value (0.0411) indicates a statistically significant association between hypertension and coronary heart disease. This means individuals with hypertension are more likely to have coronary heart disease (or vice versa).</a:t>
            </a:r>
          </a:p>
          <a:p>
            <a:pPr marL="0">
              <a:spcAft>
                <a:spcPts val="800"/>
              </a:spcAft>
            </a:pPr>
            <a:r>
              <a:rPr lang="en-US" sz="2800" kern="0" dirty="0">
                <a:latin typeface="Calibri" panose="020F0502020204030204" pitchFamily="34" charset="0"/>
                <a:ea typeface="Times New Roman" panose="02020603050405020304" pitchFamily="18" charset="0"/>
                <a:cs typeface="Calibri" panose="020F0502020204030204" pitchFamily="34" charset="0"/>
              </a:rPr>
              <a:t>H</a:t>
            </a:r>
            <a:r>
              <a:rPr lang="en-US" sz="2800" kern="0" dirty="0">
                <a:effectLst/>
                <a:latin typeface="Calibri" panose="020F0502020204030204" pitchFamily="34" charset="0"/>
                <a:ea typeface="Times New Roman" panose="02020603050405020304" pitchFamily="18" charset="0"/>
                <a:cs typeface="Calibri" panose="020F0502020204030204" pitchFamily="34" charset="0"/>
              </a:rPr>
              <a:t>ealthcare providers should monitor patients with hypertension for signs of coronary heart disease to improve early diagnosis and treatment outcomes.</a:t>
            </a:r>
            <a:endParaRPr lang="en-US" sz="2800" kern="100" dirty="0">
              <a:effectLst/>
              <a:latin typeface="Calibri" panose="020F0502020204030204" pitchFamily="34" charset="0"/>
              <a:ea typeface="Aptos" panose="020B0004020202020204" pitchFamily="34" charset="0"/>
              <a:cs typeface="Calibri" panose="020F0502020204030204" pitchFamily="34" charset="0"/>
            </a:endParaRPr>
          </a:p>
          <a:p>
            <a:pPr marL="0" marR="0">
              <a:spcAft>
                <a:spcPts val="800"/>
              </a:spcAft>
            </a:pPr>
            <a:endParaRPr lang="en-US" sz="2800" kern="100" dirty="0">
              <a:effectLst/>
              <a:latin typeface="Calibri" panose="020F0502020204030204" pitchFamily="34" charset="0"/>
              <a:ea typeface="Aptos" panose="020B0004020202020204" pitchFamily="34" charset="0"/>
              <a:cs typeface="Calibri" panose="020F0502020204030204" pitchFamily="34" charset="0"/>
            </a:endParaRPr>
          </a:p>
          <a:p>
            <a:pPr marL="0" marR="0">
              <a:spcAft>
                <a:spcPts val="800"/>
              </a:spcAft>
            </a:pPr>
            <a:endParaRPr lang="en-IN" sz="2800" kern="100" dirty="0">
              <a:effectLst/>
              <a:latin typeface="Calibri" panose="020F0502020204030204" pitchFamily="34" charset="0"/>
              <a:ea typeface="Aptos" panose="020B000402020202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02809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3A80366-7E1A-360C-0967-7B250F68C603}"/>
            </a:ext>
          </a:extLst>
        </p:cNvPr>
        <p:cNvGrpSpPr/>
        <p:nvPr/>
      </p:nvGrpSpPr>
      <p:grpSpPr>
        <a:xfrm>
          <a:off x="0" y="0"/>
          <a:ext cx="0" cy="0"/>
          <a:chOff x="0" y="0"/>
          <a:chExt cx="0" cy="0"/>
        </a:xfrm>
      </p:grpSpPr>
      <p:pic>
        <p:nvPicPr>
          <p:cNvPr id="5" name="Picture 4" descr="Blood pressure cuff on white background">
            <a:extLst>
              <a:ext uri="{FF2B5EF4-FFF2-40B4-BE49-F238E27FC236}">
                <a16:creationId xmlns:a16="http://schemas.microsoft.com/office/drawing/2014/main" id="{CAE5E372-734D-0C31-BE2F-0C0283409BAB}"/>
              </a:ext>
            </a:extLst>
          </p:cNvPr>
          <p:cNvPicPr>
            <a:picLocks noChangeAspect="1"/>
          </p:cNvPicPr>
          <p:nvPr/>
        </p:nvPicPr>
        <p:blipFill>
          <a:blip r:embed="rId2" cstate="print">
            <a:extLst>
              <a:ext uri="{28A0092B-C50C-407E-A947-70E740481C1C}">
                <a14:useLocalDpi xmlns:a14="http://schemas.microsoft.com/office/drawing/2010/main" val="0"/>
              </a:ext>
            </a:extLst>
          </a:blip>
          <a:srcRect t="1604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0A37241-026A-BC19-136B-363AAB343937}"/>
              </a:ext>
            </a:extLst>
          </p:cNvPr>
          <p:cNvSpPr>
            <a:spLocks noGrp="1"/>
          </p:cNvSpPr>
          <p:nvPr>
            <p:ph type="title"/>
          </p:nvPr>
        </p:nvSpPr>
        <p:spPr>
          <a:xfrm>
            <a:off x="1143000" y="609600"/>
            <a:ext cx="9875520" cy="1356360"/>
          </a:xfrm>
        </p:spPr>
        <p:txBody>
          <a:bodyPr>
            <a:normAutofit/>
          </a:bodyPr>
          <a:lstStyle/>
          <a:p>
            <a:r>
              <a:rPr lang="en-US" dirty="0">
                <a:solidFill>
                  <a:srgbClr val="FFFF00"/>
                </a:solidFill>
              </a:rPr>
              <a:t>References </a:t>
            </a:r>
            <a:endParaRPr lang="en-IN" dirty="0">
              <a:solidFill>
                <a:srgbClr val="FFFF00"/>
              </a:solidFill>
            </a:endParaRPr>
          </a:p>
        </p:txBody>
      </p:sp>
      <p:sp>
        <p:nvSpPr>
          <p:cNvPr id="3" name="Content Placeholder 2">
            <a:extLst>
              <a:ext uri="{FF2B5EF4-FFF2-40B4-BE49-F238E27FC236}">
                <a16:creationId xmlns:a16="http://schemas.microsoft.com/office/drawing/2014/main" id="{6BF80E91-61A1-AD58-EE16-A590549E8A70}"/>
              </a:ext>
            </a:extLst>
          </p:cNvPr>
          <p:cNvSpPr>
            <a:spLocks noGrp="1"/>
          </p:cNvSpPr>
          <p:nvPr>
            <p:ph idx="1"/>
          </p:nvPr>
        </p:nvSpPr>
        <p:spPr>
          <a:xfrm>
            <a:off x="381000" y="1600200"/>
            <a:ext cx="11201400" cy="4495800"/>
          </a:xfrm>
        </p:spPr>
        <p:txBody>
          <a:bodyPr>
            <a:noAutofit/>
          </a:bodyPr>
          <a:lstStyle/>
          <a:p>
            <a:pPr marL="45720" indent="-457200">
              <a:spcBef>
                <a:spcPts val="0"/>
              </a:spcBef>
              <a:buNone/>
            </a:pPr>
            <a:endParaRPr lang="en-IN" sz="1600" b="0" i="0" u="none" strike="noStrike" baseline="0" dirty="0">
              <a:latin typeface="Calibri" panose="020F0502020204030204" pitchFamily="34" charset="0"/>
              <a:cs typeface="Calibri" panose="020F0502020204030204" pitchFamily="34" charset="0"/>
            </a:endParaRPr>
          </a:p>
          <a:p>
            <a:pPr marL="0" marR="0" indent="-457200">
              <a:lnSpc>
                <a:spcPct val="200000"/>
              </a:lnSpc>
              <a:spcBef>
                <a:spcPts val="0"/>
              </a:spcBef>
              <a:spcAft>
                <a:spcPts val="800"/>
              </a:spcAft>
              <a:buNone/>
            </a:pPr>
            <a:r>
              <a:rPr lang="en-US" sz="1600" dirty="0">
                <a:effectLst/>
                <a:latin typeface="Calibri" panose="020F0502020204030204" pitchFamily="34" charset="0"/>
                <a:ea typeface="Calibri" panose="020F0502020204030204" pitchFamily="34" charset="0"/>
                <a:cs typeface="Calibri" panose="020F0502020204030204" pitchFamily="34" charset="0"/>
              </a:rPr>
              <a:t>Buford, T. W. (2016). Hypertension and aging. Ageing Research Reviews, 26, 96–111. </a:t>
            </a:r>
            <a:r>
              <a:rPr lang="en-US" sz="1600" u="sng"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https://doi.org/10.1016/j.arr.2016.01.007</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457200">
              <a:lnSpc>
                <a:spcPct val="200000"/>
              </a:lnSpc>
              <a:spcBef>
                <a:spcPts val="0"/>
              </a:spcBef>
              <a:buNone/>
            </a:pPr>
            <a:r>
              <a:rPr lang="en-US" sz="1600" dirty="0">
                <a:effectLst/>
                <a:latin typeface="Calibri" panose="020F0502020204030204" pitchFamily="34" charset="0"/>
                <a:ea typeface="Calibri" panose="020F0502020204030204" pitchFamily="34" charset="0"/>
                <a:cs typeface="Calibri" panose="020F0502020204030204" pitchFamily="34" charset="0"/>
              </a:rPr>
              <a:t>Busingye, D., </a:t>
            </a:r>
            <a:r>
              <a:rPr lang="en-US" sz="1600" dirty="0" err="1">
                <a:effectLst/>
                <a:latin typeface="Calibri" panose="020F0502020204030204" pitchFamily="34" charset="0"/>
                <a:ea typeface="Calibri" panose="020F0502020204030204" pitchFamily="34" charset="0"/>
                <a:cs typeface="Calibri" panose="020F0502020204030204" pitchFamily="34" charset="0"/>
              </a:rPr>
              <a:t>Arabshahi</a:t>
            </a:r>
            <a:r>
              <a:rPr lang="en-US" sz="1600" dirty="0">
                <a:effectLst/>
                <a:latin typeface="Calibri" panose="020F0502020204030204" pitchFamily="34" charset="0"/>
                <a:ea typeface="Calibri" panose="020F0502020204030204" pitchFamily="34" charset="0"/>
                <a:cs typeface="Calibri" panose="020F0502020204030204" pitchFamily="34" charset="0"/>
              </a:rPr>
              <a:t>, S., </a:t>
            </a:r>
            <a:r>
              <a:rPr lang="en-US" sz="1600" dirty="0" err="1">
                <a:effectLst/>
                <a:latin typeface="Calibri" panose="020F0502020204030204" pitchFamily="34" charset="0"/>
                <a:ea typeface="Calibri" panose="020F0502020204030204" pitchFamily="34" charset="0"/>
                <a:cs typeface="Calibri" panose="020F0502020204030204" pitchFamily="34" charset="0"/>
              </a:rPr>
              <a:t>Subasinghe</a:t>
            </a:r>
            <a:r>
              <a:rPr lang="en-US" sz="1600" dirty="0">
                <a:effectLst/>
                <a:latin typeface="Calibri" panose="020F0502020204030204" pitchFamily="34" charset="0"/>
                <a:ea typeface="Calibri" panose="020F0502020204030204" pitchFamily="34" charset="0"/>
                <a:cs typeface="Calibri" panose="020F0502020204030204" pitchFamily="34" charset="0"/>
              </a:rPr>
              <a:t>, A. K., Evans, R. G., Riddell, M. A., &amp; Thrift, A. G. (2014b). Do the socioeconomic and hypertension gradients in rural populations of low- and middle-income countries differ by geographical region? A systematic review and meta-analysis. International Journal of Epidemiology, 43(5), 1563–1577. </a:t>
            </a:r>
            <a:r>
              <a:rPr lang="en-US" sz="1600" u="sng"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https://doi.org/10.1093/ije/dyu112</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457200">
              <a:lnSpc>
                <a:spcPct val="200000"/>
              </a:lnSpc>
              <a:spcBef>
                <a:spcPts val="0"/>
              </a:spcBef>
              <a:buNone/>
            </a:pPr>
            <a:r>
              <a:rPr lang="en-US" sz="1600" dirty="0">
                <a:effectLst/>
                <a:latin typeface="Calibri" panose="020F0502020204030204" pitchFamily="34" charset="0"/>
                <a:ea typeface="Calibri" panose="020F0502020204030204" pitchFamily="34" charset="0"/>
                <a:cs typeface="Calibri" panose="020F0502020204030204" pitchFamily="34" charset="0"/>
              </a:rPr>
              <a:t>Carey, R. M., Moran, A. E., &amp; Whelton, P. K. (2022). Treatment of hypertension: a review. Jama, 328(18), 1849-1861. doi:10.1001/jama.2022.19590 </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457200">
              <a:lnSpc>
                <a:spcPct val="200000"/>
              </a:lnSpc>
              <a:spcBef>
                <a:spcPts val="0"/>
              </a:spcBef>
              <a:spcAft>
                <a:spcPts val="800"/>
              </a:spcAft>
              <a:buNone/>
            </a:pPr>
            <a:r>
              <a:rPr lang="en-US" sz="1600" dirty="0">
                <a:effectLst/>
                <a:latin typeface="Calibri" panose="020F0502020204030204" pitchFamily="34" charset="0"/>
                <a:ea typeface="Calibri" panose="020F0502020204030204" pitchFamily="34" charset="0"/>
                <a:cs typeface="Calibri" panose="020F0502020204030204" pitchFamily="34" charset="0"/>
              </a:rPr>
              <a:t>Hou, Y., &amp; Yang, S. (2024). Association of risk factors for high blood pressure across 46 low- and middle-income countries: A multi-country cross-sectional analysis. </a:t>
            </a:r>
            <a:r>
              <a:rPr lang="en-US" sz="1600" i="1" dirty="0">
                <a:effectLst/>
                <a:latin typeface="Calibri" panose="020F0502020204030204" pitchFamily="34" charset="0"/>
                <a:ea typeface="Calibri" panose="020F0502020204030204" pitchFamily="34" charset="0"/>
                <a:cs typeface="Calibri" panose="020F0502020204030204" pitchFamily="34" charset="0"/>
              </a:rPr>
              <a:t>Journal of Global Health</a:t>
            </a:r>
            <a:r>
              <a:rPr lang="en-US" sz="1600" dirty="0">
                <a:effectLst/>
                <a:latin typeface="Calibri" panose="020F0502020204030204" pitchFamily="34" charset="0"/>
                <a:ea typeface="Calibri" panose="020F0502020204030204" pitchFamily="34" charset="0"/>
                <a:cs typeface="Calibri" panose="020F0502020204030204" pitchFamily="34" charset="0"/>
              </a:rPr>
              <a:t>, </a:t>
            </a:r>
            <a:r>
              <a:rPr lang="en-US" sz="1600" i="1" dirty="0">
                <a:effectLst/>
                <a:latin typeface="Calibri" panose="020F0502020204030204" pitchFamily="34" charset="0"/>
                <a:ea typeface="Calibri" panose="020F0502020204030204" pitchFamily="34" charset="0"/>
                <a:cs typeface="Calibri" panose="020F0502020204030204" pitchFamily="34" charset="0"/>
              </a:rPr>
              <a:t>14</a:t>
            </a:r>
            <a:r>
              <a:rPr lang="en-US" sz="1600" dirty="0">
                <a:effectLst/>
                <a:latin typeface="Calibri" panose="020F0502020204030204" pitchFamily="34" charset="0"/>
                <a:ea typeface="Calibri" panose="020F0502020204030204" pitchFamily="34" charset="0"/>
                <a:cs typeface="Calibri" panose="020F0502020204030204" pitchFamily="34" charset="0"/>
              </a:rPr>
              <a:t>. </a:t>
            </a:r>
            <a:r>
              <a:rPr lang="en-US" sz="1600" u="sng" dirty="0">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https://doi.org/10.7189/jogh.14.04087</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0" indent="-457200">
              <a:spcBef>
                <a:spcPts val="0"/>
              </a:spcBef>
              <a:buNone/>
            </a:pPr>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802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C428C392-1731-CADC-88F0-8FEECD61DB16}"/>
            </a:ext>
          </a:extLst>
        </p:cNvPr>
        <p:cNvGrpSpPr/>
        <p:nvPr/>
      </p:nvGrpSpPr>
      <p:grpSpPr>
        <a:xfrm>
          <a:off x="0" y="0"/>
          <a:ext cx="0" cy="0"/>
          <a:chOff x="0" y="0"/>
          <a:chExt cx="0" cy="0"/>
        </a:xfrm>
      </p:grpSpPr>
      <p:pic>
        <p:nvPicPr>
          <p:cNvPr id="5" name="Picture 4" descr="Blood pressure cuff on white background">
            <a:extLst>
              <a:ext uri="{FF2B5EF4-FFF2-40B4-BE49-F238E27FC236}">
                <a16:creationId xmlns:a16="http://schemas.microsoft.com/office/drawing/2014/main" id="{2EF17D84-718B-2515-0374-64D1453990CE}"/>
              </a:ext>
            </a:extLst>
          </p:cNvPr>
          <p:cNvPicPr>
            <a:picLocks noChangeAspect="1"/>
          </p:cNvPicPr>
          <p:nvPr/>
        </p:nvPicPr>
        <p:blipFill>
          <a:blip r:embed="rId2" cstate="print">
            <a:extLst>
              <a:ext uri="{28A0092B-C50C-407E-A947-70E740481C1C}">
                <a14:useLocalDpi xmlns:a14="http://schemas.microsoft.com/office/drawing/2010/main" val="0"/>
              </a:ext>
            </a:extLst>
          </a:blip>
          <a:srcRect t="1604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63D4F065-E830-0820-26BA-CB78DC1ED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9C7439AD-9DFD-54BB-854D-E08A06761223}"/>
              </a:ext>
            </a:extLst>
          </p:cNvPr>
          <p:cNvSpPr>
            <a:spLocks noGrp="1"/>
          </p:cNvSpPr>
          <p:nvPr>
            <p:ph type="title"/>
          </p:nvPr>
        </p:nvSpPr>
        <p:spPr>
          <a:xfrm>
            <a:off x="609600" y="243840"/>
            <a:ext cx="10408920" cy="1722120"/>
          </a:xfrm>
        </p:spPr>
        <p:txBody>
          <a:bodyPr>
            <a:normAutofit/>
          </a:bodyPr>
          <a:lstStyle/>
          <a:p>
            <a:r>
              <a:rPr lang="en-US" dirty="0">
                <a:solidFill>
                  <a:srgbClr val="FFFF00"/>
                </a:solidFill>
              </a:rPr>
              <a:t>References </a:t>
            </a:r>
            <a:endParaRPr lang="en-IN" dirty="0">
              <a:solidFill>
                <a:srgbClr val="FFFF00"/>
              </a:solidFill>
            </a:endParaRPr>
          </a:p>
        </p:txBody>
      </p:sp>
      <p:sp>
        <p:nvSpPr>
          <p:cNvPr id="3" name="Content Placeholder 2">
            <a:extLst>
              <a:ext uri="{FF2B5EF4-FFF2-40B4-BE49-F238E27FC236}">
                <a16:creationId xmlns:a16="http://schemas.microsoft.com/office/drawing/2014/main" id="{65D388C8-DE4D-6CDA-A4D4-6BD69EC51CF1}"/>
              </a:ext>
            </a:extLst>
          </p:cNvPr>
          <p:cNvSpPr>
            <a:spLocks noGrp="1"/>
          </p:cNvSpPr>
          <p:nvPr>
            <p:ph idx="1"/>
          </p:nvPr>
        </p:nvSpPr>
        <p:spPr>
          <a:xfrm>
            <a:off x="304800" y="1447800"/>
            <a:ext cx="11650980" cy="5029200"/>
          </a:xfrm>
        </p:spPr>
        <p:txBody>
          <a:bodyPr>
            <a:noAutofit/>
          </a:bodyPr>
          <a:lstStyle/>
          <a:p>
            <a:pPr marL="0" marR="0" indent="-457200">
              <a:lnSpc>
                <a:spcPct val="200000"/>
              </a:lnSpc>
              <a:buNone/>
            </a:pPr>
            <a:r>
              <a:rPr lang="en-US" sz="1400" dirty="0">
                <a:effectLst/>
                <a:latin typeface="Calibri" panose="020F0502020204030204" pitchFamily="34" charset="0"/>
                <a:ea typeface="Calibri" panose="020F0502020204030204" pitchFamily="34" charset="0"/>
                <a:cs typeface="Mangal" panose="02040503050203030202" pitchFamily="18" charset="0"/>
              </a:rPr>
              <a:t>Konecny, T., Kara, T., &amp; Somers, V. K. (2014). Obstructive sleep apnea and hypertension: an update. </a:t>
            </a:r>
            <a:r>
              <a:rPr lang="en-US" sz="1400" i="1" dirty="0">
                <a:effectLst/>
                <a:latin typeface="Calibri" panose="020F0502020204030204" pitchFamily="34" charset="0"/>
                <a:ea typeface="Calibri" panose="020F0502020204030204" pitchFamily="34" charset="0"/>
                <a:cs typeface="Mangal" panose="02040503050203030202" pitchFamily="18" charset="0"/>
              </a:rPr>
              <a:t>Hypertension</a:t>
            </a:r>
            <a:r>
              <a:rPr lang="en-US" sz="1400" dirty="0">
                <a:effectLst/>
                <a:latin typeface="Calibri" panose="020F0502020204030204" pitchFamily="34" charset="0"/>
                <a:ea typeface="Calibri" panose="020F0502020204030204" pitchFamily="34" charset="0"/>
                <a:cs typeface="Mangal" panose="02040503050203030202" pitchFamily="18" charset="0"/>
              </a:rPr>
              <a:t>, </a:t>
            </a:r>
            <a:r>
              <a:rPr lang="en-US" sz="1400" i="1" dirty="0">
                <a:effectLst/>
                <a:latin typeface="Calibri" panose="020F0502020204030204" pitchFamily="34" charset="0"/>
                <a:ea typeface="Calibri" panose="020F0502020204030204" pitchFamily="34" charset="0"/>
                <a:cs typeface="Mangal" panose="02040503050203030202" pitchFamily="18" charset="0"/>
              </a:rPr>
              <a:t>63</a:t>
            </a:r>
            <a:r>
              <a:rPr lang="en-US" sz="1400" dirty="0">
                <a:effectLst/>
                <a:latin typeface="Calibri" panose="020F0502020204030204" pitchFamily="34" charset="0"/>
                <a:ea typeface="Calibri" panose="020F0502020204030204" pitchFamily="34" charset="0"/>
                <a:cs typeface="Mangal" panose="02040503050203030202" pitchFamily="18" charset="0"/>
              </a:rPr>
              <a:t>(2), 203-209. </a:t>
            </a:r>
            <a:r>
              <a:rPr lang="en-US" sz="1400" u="sng" dirty="0">
                <a:effectLst/>
                <a:latin typeface="Calibri" panose="020F0502020204030204" pitchFamily="34" charset="0"/>
                <a:ea typeface="Calibri" panose="020F0502020204030204" pitchFamily="34" charset="0"/>
                <a:cs typeface="Mangal" panose="02040503050203030202" pitchFamily="18" charset="0"/>
                <a:hlinkClick r:id="rId3">
                  <a:extLst>
                    <a:ext uri="{A12FA001-AC4F-418D-AE19-62706E023703}">
                      <ahyp:hlinkClr xmlns:ahyp="http://schemas.microsoft.com/office/drawing/2018/hyperlinkcolor" val="tx"/>
                    </a:ext>
                  </a:extLst>
                </a:hlinkClick>
              </a:rPr>
              <a:t>https://doi.org/10.3390/jcm13175001</a:t>
            </a:r>
            <a:endParaRPr lang="en-IN" sz="1400" dirty="0">
              <a:effectLst/>
              <a:latin typeface="Aptos" panose="020B0004020202020204" pitchFamily="34" charset="0"/>
              <a:ea typeface="Times New Roman" panose="02020603050405020304" pitchFamily="18" charset="0"/>
              <a:cs typeface="Mangal" panose="02040503050203030202" pitchFamily="18" charset="0"/>
            </a:endParaRPr>
          </a:p>
          <a:p>
            <a:pPr marL="0" marR="0" indent="-457200">
              <a:lnSpc>
                <a:spcPct val="200000"/>
              </a:lnSpc>
              <a:buNone/>
            </a:pPr>
            <a:r>
              <a:rPr lang="de-DE" sz="1400" dirty="0">
                <a:effectLst/>
                <a:latin typeface="Calibri" panose="020F0502020204030204" pitchFamily="34" charset="0"/>
                <a:ea typeface="Calibri" panose="020F0502020204030204" pitchFamily="34" charset="0"/>
                <a:cs typeface="Mangal" panose="02040503050203030202" pitchFamily="18" charset="0"/>
              </a:rPr>
              <a:t>Leng, B., Jin, Y., Li, G., Chen, L., &amp; Jin, N. (2015e). </a:t>
            </a:r>
            <a:r>
              <a:rPr lang="en-US" sz="1400" dirty="0">
                <a:effectLst/>
                <a:latin typeface="Calibri" panose="020F0502020204030204" pitchFamily="34" charset="0"/>
                <a:ea typeface="Calibri" panose="020F0502020204030204" pitchFamily="34" charset="0"/>
                <a:cs typeface="Mangal" panose="02040503050203030202" pitchFamily="18" charset="0"/>
              </a:rPr>
              <a:t>Socioeconomic status and hypertension. Journal of Hypertension, 33(2), 221–229. </a:t>
            </a:r>
            <a:r>
              <a:rPr lang="en-US" sz="1400" u="sng" dirty="0">
                <a:effectLst/>
                <a:latin typeface="Calibri" panose="020F0502020204030204" pitchFamily="34" charset="0"/>
                <a:ea typeface="Calibri" panose="020F0502020204030204" pitchFamily="34" charset="0"/>
                <a:cs typeface="Mangal" panose="02040503050203030202" pitchFamily="18" charset="0"/>
                <a:hlinkClick r:id="rId4">
                  <a:extLst>
                    <a:ext uri="{A12FA001-AC4F-418D-AE19-62706E023703}">
                      <ahyp:hlinkClr xmlns:ahyp="http://schemas.microsoft.com/office/drawing/2018/hyperlinkcolor" val="tx"/>
                    </a:ext>
                  </a:extLst>
                </a:hlinkClick>
              </a:rPr>
              <a:t>https://doi.org/10.1097/hjh.0000000000000428</a:t>
            </a:r>
            <a:endParaRPr lang="en-IN" sz="1400" dirty="0">
              <a:effectLst/>
              <a:latin typeface="Aptos" panose="020B0004020202020204" pitchFamily="34" charset="0"/>
              <a:ea typeface="Times New Roman" panose="02020603050405020304" pitchFamily="18" charset="0"/>
              <a:cs typeface="Mangal" panose="02040503050203030202" pitchFamily="18" charset="0"/>
            </a:endParaRPr>
          </a:p>
          <a:p>
            <a:pPr marL="0" marR="0" indent="-457200">
              <a:lnSpc>
                <a:spcPct val="200000"/>
              </a:lnSpc>
              <a:buNone/>
            </a:pPr>
            <a:r>
              <a:rPr lang="en-US" sz="1400" dirty="0">
                <a:effectLst/>
                <a:latin typeface="Calibri" panose="020F0502020204030204" pitchFamily="34" charset="0"/>
                <a:ea typeface="Calibri" panose="020F0502020204030204" pitchFamily="34" charset="0"/>
                <a:cs typeface="Mangal" panose="02040503050203030202" pitchFamily="18" charset="0"/>
              </a:rPr>
              <a:t>Mills, K. T. et al. Global disparities of hypertension prevalence and control: a systematic analysis of population-based studies from 90 countries. Circulation 134, 441–450 (2016). https://doi.org/10.1161/CIRCULATIONAHA.115.018912 </a:t>
            </a:r>
            <a:endParaRPr lang="en-IN" sz="1400" dirty="0">
              <a:effectLst/>
              <a:latin typeface="Aptos" panose="020B0004020202020204" pitchFamily="34" charset="0"/>
              <a:ea typeface="Times New Roman" panose="02020603050405020304" pitchFamily="18" charset="0"/>
              <a:cs typeface="Mangal" panose="02040503050203030202" pitchFamily="18" charset="0"/>
            </a:endParaRPr>
          </a:p>
          <a:p>
            <a:pPr marL="0" marR="0" indent="-457200">
              <a:lnSpc>
                <a:spcPct val="200000"/>
              </a:lnSpc>
              <a:spcBef>
                <a:spcPts val="1200"/>
              </a:spcBef>
              <a:buNone/>
            </a:pPr>
            <a:r>
              <a:rPr lang="en-US" sz="1400" dirty="0">
                <a:effectLst/>
                <a:latin typeface="Calibri" panose="020F0502020204030204" pitchFamily="34" charset="0"/>
                <a:ea typeface="Calibri" panose="020F0502020204030204" pitchFamily="34" charset="0"/>
                <a:cs typeface="Mangal" panose="02040503050203030202" pitchFamily="18" charset="0"/>
              </a:rPr>
              <a:t>Venkataraman, R., Bp, S. K., Kumaraswamy, M., Singh, R., Pandey, M., Tripathi, P., Sharath, V., George, J. V., &amp; Dahal, P. (n.d.). </a:t>
            </a:r>
            <a:r>
              <a:rPr lang="en-US" sz="1400" i="1" dirty="0">
                <a:effectLst/>
                <a:latin typeface="Calibri" panose="020F0502020204030204" pitchFamily="34" charset="0"/>
                <a:ea typeface="Calibri" panose="020F0502020204030204" pitchFamily="34" charset="0"/>
                <a:cs typeface="Mangal" panose="02040503050203030202" pitchFamily="18" charset="0"/>
              </a:rPr>
              <a:t>SMOKING, ALCOHOL AND HYPERTENSION</a:t>
            </a:r>
            <a:r>
              <a:rPr lang="en-US" sz="1400" dirty="0">
                <a:effectLst/>
                <a:latin typeface="Calibri" panose="020F0502020204030204" pitchFamily="34" charset="0"/>
                <a:ea typeface="Calibri" panose="020F0502020204030204" pitchFamily="34" charset="0"/>
                <a:cs typeface="Mangal" panose="02040503050203030202" pitchFamily="18" charset="0"/>
              </a:rPr>
              <a:t>. Cloudfront.net. Retrieved September 27, 2024, from </a:t>
            </a:r>
            <a:endParaRPr lang="en-IN" sz="1400" dirty="0">
              <a:effectLst/>
              <a:latin typeface="Aptos" panose="020B0004020202020204" pitchFamily="34" charset="0"/>
              <a:ea typeface="Times New Roman" panose="02020603050405020304" pitchFamily="18" charset="0"/>
              <a:cs typeface="Mangal" panose="02040503050203030202" pitchFamily="18" charset="0"/>
            </a:endParaRPr>
          </a:p>
          <a:p>
            <a:pPr marL="0" marR="0" indent="-457200">
              <a:lnSpc>
                <a:spcPct val="200000"/>
              </a:lnSpc>
              <a:buNone/>
            </a:pPr>
            <a:r>
              <a:rPr lang="en-US" sz="1400" dirty="0">
                <a:effectLst/>
                <a:latin typeface="Calibri" panose="020F0502020204030204" pitchFamily="34" charset="0"/>
                <a:ea typeface="Calibri" panose="020F0502020204030204" pitchFamily="34" charset="0"/>
                <a:cs typeface="Mangal" panose="02040503050203030202" pitchFamily="18" charset="0"/>
              </a:rPr>
              <a:t>Zhou, B. et al. Worldwide trends in blood pressure from 1975 to 2015: a pooled analysis of 1479 population-based measurement studies with a systematic review and </a:t>
            </a:r>
            <a:r>
              <a:rPr lang="en-US" sz="1400" dirty="0" err="1">
                <a:effectLst/>
                <a:latin typeface="Calibri" panose="020F0502020204030204" pitchFamily="34" charset="0"/>
                <a:ea typeface="Calibri" panose="020F0502020204030204" pitchFamily="34" charset="0"/>
                <a:cs typeface="Mangal" panose="02040503050203030202" pitchFamily="18" charset="0"/>
              </a:rPr>
              <a:t>metaanalysis</a:t>
            </a:r>
            <a:r>
              <a:rPr lang="en-US" sz="1400" dirty="0">
                <a:effectLst/>
                <a:latin typeface="Calibri" panose="020F0502020204030204" pitchFamily="34" charset="0"/>
                <a:ea typeface="Calibri" panose="020F0502020204030204" pitchFamily="34" charset="0"/>
                <a:cs typeface="Mangal" panose="02040503050203030202" pitchFamily="18" charset="0"/>
              </a:rPr>
              <a:t>. Lancet 387, 957–967 (2016). https://www.julkari.fi/handle/10024/131920 </a:t>
            </a:r>
            <a:endParaRPr lang="en-IN" sz="1400" dirty="0">
              <a:effectLst/>
              <a:latin typeface="Aptos" panose="020B0004020202020204" pitchFamily="34" charset="0"/>
              <a:ea typeface="Times New Roman" panose="02020603050405020304" pitchFamily="18" charset="0"/>
              <a:cs typeface="Mangal" panose="02040503050203030202" pitchFamily="18" charset="0"/>
            </a:endParaRPr>
          </a:p>
          <a:p>
            <a:pPr marL="274320" marR="0" indent="-457200">
              <a:lnSpc>
                <a:spcPct val="200000"/>
              </a:lnSpc>
              <a:spcAft>
                <a:spcPts val="800"/>
              </a:spcAft>
              <a:buNone/>
            </a:pPr>
            <a:r>
              <a:rPr lang="en-US" sz="1400" dirty="0">
                <a:effectLst/>
                <a:latin typeface="Calibri" panose="020F0502020204030204" pitchFamily="34" charset="0"/>
                <a:ea typeface="Calibri" panose="020F0502020204030204" pitchFamily="34" charset="0"/>
                <a:cs typeface="Mangal" panose="02040503050203030202" pitchFamily="18" charset="0"/>
              </a:rPr>
              <a:t> </a:t>
            </a:r>
            <a:endParaRPr lang="en-IN" sz="1400" dirty="0">
              <a:effectLst/>
              <a:latin typeface="Aptos" panose="020B0004020202020204" pitchFamily="34" charset="0"/>
              <a:ea typeface="Times New Roman" panose="02020603050405020304" pitchFamily="18" charset="0"/>
              <a:cs typeface="Mangal" panose="02040503050203030202" pitchFamily="18" charset="0"/>
            </a:endParaRPr>
          </a:p>
          <a:p>
            <a:pPr marL="0" indent="-457200">
              <a:spcBef>
                <a:spcPts val="0"/>
              </a:spcBef>
              <a:buNone/>
            </a:pPr>
            <a:endParaRPr lang="en-IN"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882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560A1E08-FE15-097E-1F67-2707C1046195}"/>
            </a:ext>
          </a:extLst>
        </p:cNvPr>
        <p:cNvGrpSpPr/>
        <p:nvPr/>
      </p:nvGrpSpPr>
      <p:grpSpPr>
        <a:xfrm>
          <a:off x="0" y="0"/>
          <a:ext cx="0" cy="0"/>
          <a:chOff x="0" y="0"/>
          <a:chExt cx="0" cy="0"/>
        </a:xfrm>
      </p:grpSpPr>
      <p:pic>
        <p:nvPicPr>
          <p:cNvPr id="5" name="Picture 4" descr="Blood pressure cuff on white background">
            <a:extLst>
              <a:ext uri="{FF2B5EF4-FFF2-40B4-BE49-F238E27FC236}">
                <a16:creationId xmlns:a16="http://schemas.microsoft.com/office/drawing/2014/main" id="{C039457B-81F0-7402-F01E-7562B68AF4EE}"/>
              </a:ext>
            </a:extLst>
          </p:cNvPr>
          <p:cNvPicPr>
            <a:picLocks noChangeAspect="1"/>
          </p:cNvPicPr>
          <p:nvPr/>
        </p:nvPicPr>
        <p:blipFill>
          <a:blip r:embed="rId3" cstate="print">
            <a:extLst>
              <a:ext uri="{28A0092B-C50C-407E-A947-70E740481C1C}">
                <a14:useLocalDpi xmlns:a14="http://schemas.microsoft.com/office/drawing/2010/main" val="0"/>
              </a:ext>
            </a:extLst>
          </a:blip>
          <a:srcRect t="16045"/>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2F52AF1-9EA9-3268-3003-AFEB2013F18D}"/>
              </a:ext>
            </a:extLst>
          </p:cNvPr>
          <p:cNvSpPr>
            <a:spLocks noGrp="1"/>
          </p:cNvSpPr>
          <p:nvPr>
            <p:ph type="title"/>
          </p:nvPr>
        </p:nvSpPr>
        <p:spPr>
          <a:xfrm>
            <a:off x="1143000" y="609600"/>
            <a:ext cx="9875520" cy="5029200"/>
          </a:xfrm>
        </p:spPr>
        <p:txBody>
          <a:bodyPr>
            <a:normAutofit/>
          </a:bodyPr>
          <a:lstStyle/>
          <a:p>
            <a:r>
              <a:rPr lang="en-US" dirty="0">
                <a:solidFill>
                  <a:schemeClr val="bg1"/>
                </a:solidFill>
              </a:rPr>
              <a:t>                   </a:t>
            </a:r>
            <a:r>
              <a:rPr lang="en-US" sz="88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Thank you </a:t>
            </a:r>
            <a:endParaRPr lang="en-IN" sz="8800"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p:txBody>
      </p:sp>
      <p:sp>
        <p:nvSpPr>
          <p:cNvPr id="3" name="Content Placeholder 2">
            <a:extLst>
              <a:ext uri="{FF2B5EF4-FFF2-40B4-BE49-F238E27FC236}">
                <a16:creationId xmlns:a16="http://schemas.microsoft.com/office/drawing/2014/main" id="{5CFE608F-3AC2-BF2E-1436-990EF024BB8F}"/>
              </a:ext>
            </a:extLst>
          </p:cNvPr>
          <p:cNvSpPr>
            <a:spLocks noGrp="1"/>
          </p:cNvSpPr>
          <p:nvPr>
            <p:ph idx="1"/>
          </p:nvPr>
        </p:nvSpPr>
        <p:spPr>
          <a:xfrm>
            <a:off x="1143000" y="2057400"/>
            <a:ext cx="9872871" cy="4038600"/>
          </a:xfrm>
        </p:spPr>
        <p:txBody>
          <a:bodyPr>
            <a:normAutofit/>
          </a:bodyPr>
          <a:lstStyle/>
          <a:p>
            <a:endParaRPr lang="en-IN" b="0" i="0" u="none" strike="noStrike" baseline="0" dirty="0">
              <a:solidFill>
                <a:schemeClr val="bg1"/>
              </a:solidFill>
              <a:latin typeface="Calibri" panose="020F0502020204030204" pitchFamily="34" charset="0"/>
              <a:cs typeface="Calibri" panose="020F0502020204030204" pitchFamily="34" charset="0"/>
            </a:endParaRPr>
          </a:p>
          <a:p>
            <a:pPr marL="457200" indent="-457200">
              <a:spcBef>
                <a:spcPts val="0"/>
              </a:spcBef>
              <a:buNone/>
            </a:pPr>
            <a:r>
              <a:rPr lang="en-US" b="0" i="0" u="none" strike="noStrike" baseline="0" dirty="0">
                <a:solidFill>
                  <a:schemeClr val="bg1"/>
                </a:solidFill>
                <a:latin typeface="Calibri" panose="020F0502020204030204" pitchFamily="34" charset="0"/>
                <a:cs typeface="Calibri" panose="020F0502020204030204" pitchFamily="34" charset="0"/>
              </a:rPr>
              <a:t> </a:t>
            </a:r>
            <a:endParaRPr lang="en-IN"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034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Placeholder 5" descr="A person's arm with a blood pressure monitor&#10;&#10;Description automatically generated">
            <a:extLst>
              <a:ext uri="{FF2B5EF4-FFF2-40B4-BE49-F238E27FC236}">
                <a16:creationId xmlns:a16="http://schemas.microsoft.com/office/drawing/2014/main" id="{2C72DA51-E548-2259-E372-DA18490672B8}"/>
              </a:ext>
            </a:extLst>
          </p:cNvPr>
          <p:cNvPicPr>
            <a:picLocks noGrp="1" noChangeAspect="1"/>
          </p:cNvPicPr>
          <p:nvPr>
            <p:ph idx="1"/>
          </p:nvPr>
        </p:nvPicPr>
        <p:blipFill>
          <a:blip r:embed="rId2"/>
          <a:srcRect t="15730"/>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83BD052-AE93-04BE-EAD7-6C627A57B15C}"/>
              </a:ext>
            </a:extLst>
          </p:cNvPr>
          <p:cNvSpPr>
            <a:spLocks noGrp="1"/>
          </p:cNvSpPr>
          <p:nvPr>
            <p:ph type="title"/>
          </p:nvPr>
        </p:nvSpPr>
        <p:spPr>
          <a:xfrm>
            <a:off x="1143000" y="609600"/>
            <a:ext cx="9875520" cy="1356360"/>
          </a:xfrm>
        </p:spPr>
        <p:txBody>
          <a:bodyPr vert="horz" lIns="91440" tIns="45720" rIns="91440" bIns="45720" rtlCol="0">
            <a:normAutofit/>
          </a:bodyPr>
          <a:lstStyle/>
          <a:p>
            <a:r>
              <a:rPr lang="en-US">
                <a:solidFill>
                  <a:schemeClr val="bg1"/>
                </a:solidFill>
              </a:rPr>
              <a:t>Introduction</a:t>
            </a:r>
          </a:p>
        </p:txBody>
      </p:sp>
      <p:graphicFrame>
        <p:nvGraphicFramePr>
          <p:cNvPr id="24" name="Text Placeholder 3">
            <a:extLst>
              <a:ext uri="{FF2B5EF4-FFF2-40B4-BE49-F238E27FC236}">
                <a16:creationId xmlns:a16="http://schemas.microsoft.com/office/drawing/2014/main" id="{A538DAAA-6E9B-6922-1EEF-80EB19B58BCA}"/>
              </a:ext>
            </a:extLst>
          </p:cNvPr>
          <p:cNvGraphicFramePr/>
          <p:nvPr>
            <p:extLst>
              <p:ext uri="{D42A27DB-BD31-4B8C-83A1-F6EECF244321}">
                <p14:modId xmlns:p14="http://schemas.microsoft.com/office/powerpoint/2010/main" val="2777750490"/>
              </p:ext>
            </p:extLst>
          </p:nvPr>
        </p:nvGraphicFramePr>
        <p:xfrm>
          <a:off x="1143000" y="2057400"/>
          <a:ext cx="9872871"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277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68ED4-8039-936E-DE5B-7082FD86ADE8}"/>
              </a:ext>
            </a:extLst>
          </p:cNvPr>
          <p:cNvSpPr>
            <a:spLocks noGrp="1"/>
          </p:cNvSpPr>
          <p:nvPr>
            <p:ph type="title"/>
          </p:nvPr>
        </p:nvSpPr>
        <p:spPr/>
        <p:txBody>
          <a:bodyPr>
            <a:normAutofit fontScale="90000"/>
          </a:bodyPr>
          <a:lstStyle/>
          <a:p>
            <a:r>
              <a:rPr lang="en-US" sz="4400" b="0" i="0">
                <a:solidFill>
                  <a:srgbClr val="000000"/>
                </a:solidFill>
                <a:effectLst/>
                <a:latin typeface="Roboto" panose="02000000000000000000" pitchFamily="2" charset="0"/>
              </a:rPr>
              <a:t>Hypertension: A Silent Killer</a:t>
            </a:r>
            <a:br>
              <a:rPr lang="en-US" sz="4400" b="0" i="0">
                <a:solidFill>
                  <a:srgbClr val="000000"/>
                </a:solidFill>
                <a:effectLst/>
                <a:latin typeface="Roboto" panose="02000000000000000000" pitchFamily="2" charset="0"/>
              </a:rPr>
            </a:br>
            <a:r>
              <a:rPr lang="en-US" sz="4400" b="0" i="0">
                <a:solidFill>
                  <a:srgbClr val="666666"/>
                </a:solidFill>
                <a:effectLst/>
                <a:latin typeface="Roboto" panose="02000000000000000000" pitchFamily="2" charset="0"/>
              </a:rPr>
              <a:t>Understanding Its Prevalence and Impact</a:t>
            </a:r>
            <a:br>
              <a:rPr lang="en-US" sz="4400" b="0" i="0">
                <a:solidFill>
                  <a:srgbClr val="666666"/>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A9A88294-CB17-9C14-49D1-F7CCFCCEA345}"/>
              </a:ext>
            </a:extLst>
          </p:cNvPr>
          <p:cNvSpPr>
            <a:spLocks noGrp="1"/>
          </p:cNvSpPr>
          <p:nvPr>
            <p:ph idx="1"/>
          </p:nvPr>
        </p:nvSpPr>
        <p:spPr/>
        <p:txBody>
          <a:bodyPr/>
          <a:lstStyle/>
          <a:p>
            <a:pPr algn="l">
              <a:buNone/>
            </a:pPr>
            <a:r>
              <a:rPr lang="en-US" sz="1800" b="0" i="0" dirty="0">
                <a:solidFill>
                  <a:srgbClr val="000000"/>
                </a:solidFill>
                <a:effectLst/>
                <a:latin typeface="Roboto" panose="02000000000000000000" pitchFamily="2" charset="0"/>
              </a:rPr>
              <a:t>Hypertension: A Silent Killer</a:t>
            </a:r>
          </a:p>
          <a:p>
            <a:pPr algn="l">
              <a:buNone/>
            </a:pPr>
            <a:r>
              <a:rPr lang="en-US" sz="1800" b="0" i="0" dirty="0">
                <a:solidFill>
                  <a:srgbClr val="666666"/>
                </a:solidFill>
                <a:effectLst/>
                <a:latin typeface="Roboto" panose="02000000000000000000" pitchFamily="2" charset="0"/>
              </a:rPr>
              <a:t>Understanding Its Prevalence and Impact</a:t>
            </a:r>
          </a:p>
          <a:p>
            <a:pPr algn="l">
              <a:buFont typeface="Arial" panose="020B0604020202020204" pitchFamily="34" charset="0"/>
              <a:buChar char="•"/>
            </a:pPr>
            <a:r>
              <a:rPr lang="en-US" sz="1800" b="1" i="0" dirty="0">
                <a:solidFill>
                  <a:srgbClr val="1F2728"/>
                </a:solidFill>
                <a:effectLst/>
                <a:latin typeface="Roboto" panose="02000000000000000000" pitchFamily="2" charset="0"/>
              </a:rPr>
              <a:t>Global Burden:</a:t>
            </a:r>
            <a:r>
              <a:rPr lang="en-US" sz="1800" b="0" i="0" dirty="0">
                <a:solidFill>
                  <a:srgbClr val="1F2728"/>
                </a:solidFill>
                <a:effectLst/>
                <a:latin typeface="Roboto" panose="02000000000000000000" pitchFamily="2" charset="0"/>
              </a:rPr>
              <a:t> Over 1.28 billion people worldwide are affected by hypertension, with nearly half unaware of their condition.</a:t>
            </a:r>
          </a:p>
          <a:p>
            <a:pPr algn="l">
              <a:buFont typeface="Arial" panose="020B0604020202020204" pitchFamily="34" charset="0"/>
              <a:buChar char="•"/>
            </a:pPr>
            <a:r>
              <a:rPr lang="en-US" sz="1800" b="1" i="0" dirty="0">
                <a:solidFill>
                  <a:srgbClr val="1F2728"/>
                </a:solidFill>
                <a:effectLst/>
                <a:latin typeface="Roboto" panose="02000000000000000000" pitchFamily="2" charset="0"/>
              </a:rPr>
              <a:t>Silent Symptoms:</a:t>
            </a:r>
            <a:r>
              <a:rPr lang="en-US" sz="1800" b="0" i="0" dirty="0">
                <a:solidFill>
                  <a:srgbClr val="1F2728"/>
                </a:solidFill>
                <a:effectLst/>
                <a:latin typeface="Roboto" panose="02000000000000000000" pitchFamily="2" charset="0"/>
              </a:rPr>
              <a:t> Hypertension shows no clear symptoms but leads to life-threatening conditions such as stroke, heart failure, and kidney disease.</a:t>
            </a:r>
          </a:p>
          <a:p>
            <a:pPr algn="l">
              <a:buFont typeface="Arial" panose="020B0604020202020204" pitchFamily="34" charset="0"/>
              <a:buChar char="•"/>
            </a:pPr>
            <a:r>
              <a:rPr lang="en-US" sz="1800" b="1" i="0" dirty="0">
                <a:solidFill>
                  <a:srgbClr val="1F2728"/>
                </a:solidFill>
                <a:effectLst/>
                <a:latin typeface="Roboto" panose="02000000000000000000" pitchFamily="2" charset="0"/>
              </a:rPr>
              <a:t>Underdiagnosis &amp; Treatment Gap:</a:t>
            </a:r>
            <a:r>
              <a:rPr lang="en-US" sz="1800" b="0" i="0" dirty="0">
                <a:solidFill>
                  <a:srgbClr val="1F2728"/>
                </a:solidFill>
                <a:effectLst/>
                <a:latin typeface="Roboto" panose="02000000000000000000" pitchFamily="2" charset="0"/>
              </a:rPr>
              <a:t> Only 42% of hypertensive individuals are diagnosed and treated, contributing to high morbidity and mortality rates.</a:t>
            </a:r>
          </a:p>
          <a:p>
            <a:endParaRPr lang="en-IN" dirty="0"/>
          </a:p>
        </p:txBody>
      </p:sp>
    </p:spTree>
    <p:extLst>
      <p:ext uri="{BB962C8B-B14F-4D97-AF65-F5344CB8AC3E}">
        <p14:creationId xmlns:p14="http://schemas.microsoft.com/office/powerpoint/2010/main" val="385243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3" name="Rectangle 6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4CB3B4FC-0824-56D8-DAE1-B90FD96EDAF3}"/>
              </a:ext>
            </a:extLst>
          </p:cNvPr>
          <p:cNvSpPr>
            <a:spLocks noGrp="1"/>
          </p:cNvSpPr>
          <p:nvPr>
            <p:ph type="title"/>
          </p:nvPr>
        </p:nvSpPr>
        <p:spPr>
          <a:xfrm>
            <a:off x="6106704" y="609600"/>
            <a:ext cx="5364444" cy="1356360"/>
          </a:xfrm>
        </p:spPr>
        <p:txBody>
          <a:bodyPr vert="horz" lIns="91440" tIns="45720" rIns="91440" bIns="45720" rtlCol="0" anchor="ctr">
            <a:normAutofit/>
          </a:bodyPr>
          <a:lstStyle/>
          <a:p>
            <a:r>
              <a:rPr lang="en-US" sz="3400" b="1" dirty="0">
                <a:effectLst/>
              </a:rPr>
              <a:t>Risk and Influential Factors</a:t>
            </a:r>
            <a:br>
              <a:rPr lang="en-US" sz="3400" dirty="0">
                <a:effectLst/>
              </a:rPr>
            </a:br>
            <a:endParaRPr lang="en-US" sz="3400" dirty="0"/>
          </a:p>
        </p:txBody>
      </p:sp>
      <p:pic>
        <p:nvPicPr>
          <p:cNvPr id="5" name="Picture 4" descr="A cigarette with smoke coming out of it&#10;&#10;Description automatically generated">
            <a:extLst>
              <a:ext uri="{FF2B5EF4-FFF2-40B4-BE49-F238E27FC236}">
                <a16:creationId xmlns:a16="http://schemas.microsoft.com/office/drawing/2014/main" id="{89A67797-8C6F-8943-12FD-502AA13B255A}"/>
              </a:ext>
            </a:extLst>
          </p:cNvPr>
          <p:cNvPicPr>
            <a:picLocks noChangeAspect="1"/>
          </p:cNvPicPr>
          <p:nvPr/>
        </p:nvPicPr>
        <p:blipFill>
          <a:blip r:embed="rId2"/>
          <a:srcRect t="9774" b="5321"/>
          <a:stretch/>
        </p:blipFill>
        <p:spPr>
          <a:xfrm>
            <a:off x="872064" y="2136037"/>
            <a:ext cx="4593715" cy="2583944"/>
          </a:xfrm>
          <a:prstGeom prst="rect">
            <a:avLst/>
          </a:prstGeom>
        </p:spPr>
      </p:pic>
      <p:graphicFrame>
        <p:nvGraphicFramePr>
          <p:cNvPr id="23" name="Text Placeholder 3">
            <a:extLst>
              <a:ext uri="{FF2B5EF4-FFF2-40B4-BE49-F238E27FC236}">
                <a16:creationId xmlns:a16="http://schemas.microsoft.com/office/drawing/2014/main" id="{60C0D627-F512-7D75-01F5-D044F73640DE}"/>
              </a:ext>
            </a:extLst>
          </p:cNvPr>
          <p:cNvGraphicFramePr/>
          <p:nvPr>
            <p:extLst>
              <p:ext uri="{D42A27DB-BD31-4B8C-83A1-F6EECF244321}">
                <p14:modId xmlns:p14="http://schemas.microsoft.com/office/powerpoint/2010/main" val="2351793909"/>
              </p:ext>
            </p:extLst>
          </p:nvPr>
        </p:nvGraphicFramePr>
        <p:xfrm>
          <a:off x="6106703" y="2057400"/>
          <a:ext cx="5364444"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09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3E68750E-6729-5D3E-639B-E16F6A3F086C}"/>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2EF7C252-67AA-4C4E-B73A-6C367865C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3" name="Picture 12" descr="Top view of a stethoscope on a blue surface">
            <a:extLst>
              <a:ext uri="{FF2B5EF4-FFF2-40B4-BE49-F238E27FC236}">
                <a16:creationId xmlns:a16="http://schemas.microsoft.com/office/drawing/2014/main" id="{A312E498-7CCE-C27D-4E23-FFA0990077DB}"/>
              </a:ext>
            </a:extLst>
          </p:cNvPr>
          <p:cNvPicPr>
            <a:picLocks noChangeAspect="1"/>
          </p:cNvPicPr>
          <p:nvPr/>
        </p:nvPicPr>
        <p:blipFill>
          <a:blip r:embed="rId2">
            <a:alphaModFix amt="25000"/>
          </a:blip>
          <a:srcRect r="1" b="18501"/>
          <a:stretch/>
        </p:blipFill>
        <p:spPr>
          <a:xfrm>
            <a:off x="231140" y="246888"/>
            <a:ext cx="11732261" cy="6382512"/>
          </a:xfrm>
          <a:prstGeom prst="rect">
            <a:avLst/>
          </a:prstGeom>
        </p:spPr>
      </p:pic>
      <p:sp>
        <p:nvSpPr>
          <p:cNvPr id="2" name="Title 1">
            <a:extLst>
              <a:ext uri="{FF2B5EF4-FFF2-40B4-BE49-F238E27FC236}">
                <a16:creationId xmlns:a16="http://schemas.microsoft.com/office/drawing/2014/main" id="{91D533DA-B71D-F318-CBE0-8216121D8452}"/>
              </a:ext>
            </a:extLst>
          </p:cNvPr>
          <p:cNvSpPr>
            <a:spLocks noGrp="1"/>
          </p:cNvSpPr>
          <p:nvPr>
            <p:ph type="title"/>
          </p:nvPr>
        </p:nvSpPr>
        <p:spPr>
          <a:xfrm>
            <a:off x="1143000" y="609600"/>
            <a:ext cx="9875520" cy="1356360"/>
          </a:xfrm>
        </p:spPr>
        <p:txBody>
          <a:bodyPr>
            <a:normAutofit/>
          </a:bodyPr>
          <a:lstStyle/>
          <a:p>
            <a:r>
              <a:rPr lang="en-US" dirty="0">
                <a:solidFill>
                  <a:srgbClr val="FFFF00"/>
                </a:solidFill>
              </a:rPr>
              <a:t>Research Questions</a:t>
            </a:r>
            <a:endParaRPr lang="en-IN" dirty="0">
              <a:solidFill>
                <a:srgbClr val="FFFF00"/>
              </a:solidFill>
            </a:endParaRPr>
          </a:p>
        </p:txBody>
      </p:sp>
      <p:sp>
        <p:nvSpPr>
          <p:cNvPr id="3" name="Content Placeholder 2">
            <a:extLst>
              <a:ext uri="{FF2B5EF4-FFF2-40B4-BE49-F238E27FC236}">
                <a16:creationId xmlns:a16="http://schemas.microsoft.com/office/drawing/2014/main" id="{054013E6-0FBC-83C0-7D71-8C671DDFCD6F}"/>
              </a:ext>
            </a:extLst>
          </p:cNvPr>
          <p:cNvSpPr>
            <a:spLocks noGrp="1"/>
          </p:cNvSpPr>
          <p:nvPr>
            <p:ph idx="1"/>
          </p:nvPr>
        </p:nvSpPr>
        <p:spPr>
          <a:xfrm>
            <a:off x="1143000" y="2057400"/>
            <a:ext cx="9872871" cy="4038600"/>
          </a:xfrm>
        </p:spPr>
        <p:txBody>
          <a:bodyPr>
            <a:noAutofit/>
          </a:bodyPr>
          <a:lstStyle/>
          <a:p>
            <a:pPr marL="457200" indent="-457200">
              <a:buFont typeface="+mj-lt"/>
              <a:buAutoNum type="arabicPeriod"/>
            </a:pPr>
            <a:r>
              <a:rPr lang="en-US" sz="2400" dirty="0">
                <a:latin typeface="Calibri" panose="020F0502020204030204" pitchFamily="34" charset="0"/>
                <a:cs typeface="Calibri" panose="020F0502020204030204" pitchFamily="34" charset="0"/>
              </a:rPr>
              <a:t>How does the presence of hypertension influence total healthcare expenditures, and what is the extent of its economic burden compared to individuals without hypertension?</a:t>
            </a:r>
          </a:p>
          <a:p>
            <a:pPr marL="457200" indent="-457200">
              <a:buFont typeface="+mj-lt"/>
              <a:buAutoNum type="arabicPeriod"/>
            </a:pPr>
            <a:r>
              <a:rPr lang="en-US" sz="2400" dirty="0">
                <a:latin typeface="Calibri" panose="020F0502020204030204" pitchFamily="34" charset="0"/>
                <a:cs typeface="Calibri" panose="020F0502020204030204" pitchFamily="34" charset="0"/>
              </a:rPr>
              <a:t>Is there a significant relationship between hypertension and person weight and how does weight variability contribute to hypertension prevalence?</a:t>
            </a:r>
          </a:p>
          <a:p>
            <a:pPr marL="457200" indent="-457200">
              <a:buFont typeface="+mj-lt"/>
              <a:buAutoNum type="arabicPeriod"/>
            </a:pPr>
            <a:r>
              <a:rPr lang="en-US" sz="2400" dirty="0">
                <a:latin typeface="Calibri" panose="020F0502020204030204" pitchFamily="34" charset="0"/>
                <a:cs typeface="Calibri" panose="020F0502020204030204" pitchFamily="34" charset="0"/>
              </a:rPr>
              <a:t>What is the association between hypertension and diabetes diagnoses, and how frequently do these conditions coexist in the studied population?</a:t>
            </a:r>
          </a:p>
          <a:p>
            <a:pPr marL="457200" indent="-457200">
              <a:buFont typeface="+mj-lt"/>
              <a:buAutoNum type="arabicPeriod"/>
            </a:pPr>
            <a:r>
              <a:rPr lang="en-US" sz="2400" dirty="0">
                <a:latin typeface="Calibri" panose="020F0502020204030204" pitchFamily="34" charset="0"/>
                <a:cs typeface="Calibri" panose="020F0502020204030204" pitchFamily="34" charset="0"/>
              </a:rPr>
              <a:t>Does a diagnosis of hypertension correlate with the likelihood of coronary heart disease, and what are the implications for cardiovascular health management?</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440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E5359E68-1AB6-7018-89C0-3C9C0A5C9A3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31140" y="243840"/>
            <a:ext cx="1172464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7B1B94AB-F375-04DA-64E3-A612532E762D}"/>
              </a:ext>
            </a:extLst>
          </p:cNvPr>
          <p:cNvSpPr>
            <a:spLocks noGrp="1"/>
          </p:cNvSpPr>
          <p:nvPr>
            <p:ph type="title"/>
          </p:nvPr>
        </p:nvSpPr>
        <p:spPr>
          <a:xfrm>
            <a:off x="1143000" y="609600"/>
            <a:ext cx="9875520" cy="1356360"/>
          </a:xfrm>
        </p:spPr>
        <p:txBody>
          <a:bodyPr>
            <a:normAutofit/>
          </a:bodyPr>
          <a:lstStyle/>
          <a:p>
            <a:br>
              <a:rPr lang="en-IN" kern="100">
                <a:solidFill>
                  <a:schemeClr val="bg1"/>
                </a:solidFill>
                <a:effectLst/>
                <a:latin typeface="Aptos" panose="020B0004020202020204" pitchFamily="34" charset="0"/>
                <a:ea typeface="Aptos" panose="020B0004020202020204" pitchFamily="34" charset="0"/>
                <a:cs typeface="Mangal" panose="02040503050203030202" pitchFamily="18" charset="0"/>
              </a:rPr>
            </a:br>
            <a:endParaRPr lang="en-IN">
              <a:solidFill>
                <a:schemeClr val="bg1"/>
              </a:solidFill>
            </a:endParaRPr>
          </a:p>
        </p:txBody>
      </p:sp>
      <p:graphicFrame>
        <p:nvGraphicFramePr>
          <p:cNvPr id="5" name="Content Placeholder 4">
            <a:extLst>
              <a:ext uri="{FF2B5EF4-FFF2-40B4-BE49-F238E27FC236}">
                <a16:creationId xmlns:a16="http://schemas.microsoft.com/office/drawing/2014/main" id="{8FDF1304-BE3E-02F5-96F5-CEE1EEDDE7E7}"/>
              </a:ext>
            </a:extLst>
          </p:cNvPr>
          <p:cNvGraphicFramePr>
            <a:graphicFrameLocks noGrp="1"/>
          </p:cNvGraphicFramePr>
          <p:nvPr>
            <p:ph idx="1"/>
            <p:extLst>
              <p:ext uri="{D42A27DB-BD31-4B8C-83A1-F6EECF244321}">
                <p14:modId xmlns:p14="http://schemas.microsoft.com/office/powerpoint/2010/main" val="1250899593"/>
              </p:ext>
            </p:extLst>
          </p:nvPr>
        </p:nvGraphicFramePr>
        <p:xfrm>
          <a:off x="1143000" y="2057400"/>
          <a:ext cx="98728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9CF1B9-0779-3702-A65C-BFFB39CD5194}"/>
            </a:ext>
          </a:extLst>
        </p:cNvPr>
        <p:cNvGrpSpPr/>
        <p:nvPr/>
      </p:nvGrpSpPr>
      <p:grpSpPr>
        <a:xfrm>
          <a:off x="0" y="0"/>
          <a:ext cx="0" cy="0"/>
          <a:chOff x="0" y="0"/>
          <a:chExt cx="0" cy="0"/>
        </a:xfrm>
      </p:grpSpPr>
      <p:pic>
        <p:nvPicPr>
          <p:cNvPr id="4" name="Picture 3" descr="101010 data lines to infinity">
            <a:extLst>
              <a:ext uri="{FF2B5EF4-FFF2-40B4-BE49-F238E27FC236}">
                <a16:creationId xmlns:a16="http://schemas.microsoft.com/office/drawing/2014/main" id="{B8FAB16E-3452-FE21-0033-E299B5D340D7}"/>
              </a:ext>
            </a:extLst>
          </p:cNvPr>
          <p:cNvPicPr>
            <a:picLocks noChangeAspect="1"/>
          </p:cNvPicPr>
          <p:nvPr/>
        </p:nvPicPr>
        <p:blipFill>
          <a:blip r:embed="rId2">
            <a:alphaModFix amt="50000"/>
          </a:blip>
          <a:srcRect t="13127"/>
          <a:stretch/>
        </p:blipFill>
        <p:spPr>
          <a:xfrm>
            <a:off x="20" y="10"/>
            <a:ext cx="12191980" cy="6857990"/>
          </a:xfrm>
          <a:prstGeom prst="rect">
            <a:avLst/>
          </a:prstGeom>
        </p:spPr>
      </p:pic>
      <p:sp>
        <p:nvSpPr>
          <p:cNvPr id="2" name="Title 1">
            <a:extLst>
              <a:ext uri="{FF2B5EF4-FFF2-40B4-BE49-F238E27FC236}">
                <a16:creationId xmlns:a16="http://schemas.microsoft.com/office/drawing/2014/main" id="{2A7FFAFE-75F7-F779-1EBD-911463F7B9EB}"/>
              </a:ext>
            </a:extLst>
          </p:cNvPr>
          <p:cNvSpPr>
            <a:spLocks noGrp="1"/>
          </p:cNvSpPr>
          <p:nvPr>
            <p:ph type="title" idx="4294967295"/>
          </p:nvPr>
        </p:nvSpPr>
        <p:spPr>
          <a:xfrm>
            <a:off x="4419599" y="1676400"/>
            <a:ext cx="7772401" cy="1709739"/>
          </a:xfrm>
        </p:spPr>
        <p:txBody>
          <a:bodyPr vert="horz" lIns="91440" tIns="45720" rIns="91440" bIns="45720" rtlCol="0" anchor="b">
            <a:normAutofit/>
          </a:bodyPr>
          <a:lstStyle/>
          <a:p>
            <a:pPr algn="just"/>
            <a:r>
              <a:rPr lang="en-US" sz="5400" dirty="0">
                <a:solidFill>
                  <a:srgbClr val="FFFF00"/>
                </a:solidFill>
              </a:rPr>
              <a:t>Variables</a:t>
            </a:r>
          </a:p>
        </p:txBody>
      </p:sp>
    </p:spTree>
    <p:extLst>
      <p:ext uri="{BB962C8B-B14F-4D97-AF65-F5344CB8AC3E}">
        <p14:creationId xmlns:p14="http://schemas.microsoft.com/office/powerpoint/2010/main" val="145810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5B7ABDC5-10A9-DBD8-360E-B8DB2B8CCA4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3FF0025-03AB-4126-9E23-1B4F2D4B1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C149C42-FAD2-4559-80A1-B6E921D04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AFD26D90-2FDE-66D3-B40D-E559AC08299F}"/>
              </a:ext>
            </a:extLst>
          </p:cNvPr>
          <p:cNvGraphicFramePr>
            <a:graphicFrameLocks noGrp="1"/>
          </p:cNvGraphicFramePr>
          <p:nvPr>
            <p:ph idx="4294967295"/>
            <p:extLst>
              <p:ext uri="{D42A27DB-BD31-4B8C-83A1-F6EECF244321}">
                <p14:modId xmlns:p14="http://schemas.microsoft.com/office/powerpoint/2010/main" val="1437963826"/>
              </p:ext>
            </p:extLst>
          </p:nvPr>
        </p:nvGraphicFramePr>
        <p:xfrm>
          <a:off x="793457" y="977427"/>
          <a:ext cx="10612097" cy="5038384"/>
        </p:xfrm>
        <a:graphic>
          <a:graphicData uri="http://schemas.openxmlformats.org/drawingml/2006/table">
            <a:tbl>
              <a:tblPr>
                <a:tableStyleId>{69012ECD-51FC-41F1-AA8D-1B2483CD663E}</a:tableStyleId>
              </a:tblPr>
              <a:tblGrid>
                <a:gridCol w="2269184">
                  <a:extLst>
                    <a:ext uri="{9D8B030D-6E8A-4147-A177-3AD203B41FA5}">
                      <a16:colId xmlns:a16="http://schemas.microsoft.com/office/drawing/2014/main" val="1771576036"/>
                    </a:ext>
                  </a:extLst>
                </a:gridCol>
                <a:gridCol w="7131803">
                  <a:extLst>
                    <a:ext uri="{9D8B030D-6E8A-4147-A177-3AD203B41FA5}">
                      <a16:colId xmlns:a16="http://schemas.microsoft.com/office/drawing/2014/main" val="972285445"/>
                    </a:ext>
                  </a:extLst>
                </a:gridCol>
                <a:gridCol w="1211110">
                  <a:extLst>
                    <a:ext uri="{9D8B030D-6E8A-4147-A177-3AD203B41FA5}">
                      <a16:colId xmlns:a16="http://schemas.microsoft.com/office/drawing/2014/main" val="886100359"/>
                    </a:ext>
                  </a:extLst>
                </a:gridCol>
              </a:tblGrid>
              <a:tr h="231077">
                <a:tc>
                  <a:txBody>
                    <a:bodyPr/>
                    <a:lstStyle/>
                    <a:p>
                      <a:pPr algn="ctr" fontAlgn="b"/>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b"/>
                </a:tc>
                <a:tc>
                  <a:txBody>
                    <a:bodyPr/>
                    <a:lstStyle/>
                    <a:p>
                      <a:pPr algn="ctr" fontAlgn="b"/>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b"/>
                </a:tc>
                <a:tc>
                  <a:txBody>
                    <a:bodyPr/>
                    <a:lstStyle/>
                    <a:p>
                      <a:pPr algn="ctr" fontAlgn="b"/>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b"/>
                </a:tc>
                <a:extLst>
                  <a:ext uri="{0D108BD9-81ED-4DB2-BD59-A6C34878D82A}">
                    <a16:rowId xmlns:a16="http://schemas.microsoft.com/office/drawing/2014/main" val="609526657"/>
                  </a:ext>
                </a:extLst>
              </a:tr>
              <a:tr h="294197">
                <a:tc>
                  <a:txBody>
                    <a:bodyPr/>
                    <a:lstStyle/>
                    <a:p>
                      <a:pPr algn="ctr" fontAlgn="ctr"/>
                      <a:r>
                        <a:rPr lang="en-IN" sz="1400" b="1" u="none" strike="noStrike">
                          <a:effectLst/>
                          <a:latin typeface="Calibri" panose="020F0502020204030204" pitchFamily="34" charset="0"/>
                          <a:cs typeface="Calibri" panose="020F0502020204030204" pitchFamily="34" charset="0"/>
                        </a:rPr>
                        <a:t>Variable Name</a:t>
                      </a:r>
                      <a:endParaRPr lang="en-IN" sz="1400" b="1"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b="1" u="none" strike="noStrike">
                          <a:effectLst/>
                          <a:latin typeface="Calibri" panose="020F0502020204030204" pitchFamily="34" charset="0"/>
                          <a:cs typeface="Calibri" panose="020F0502020204030204" pitchFamily="34" charset="0"/>
                        </a:rPr>
                        <a:t>Description</a:t>
                      </a:r>
                      <a:endParaRPr lang="en-IN" sz="1400" b="1"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b="1" u="none" strike="noStrike">
                          <a:effectLst/>
                          <a:latin typeface="Calibri" panose="020F0502020204030204" pitchFamily="34" charset="0"/>
                          <a:cs typeface="Calibri" panose="020F0502020204030204" pitchFamily="34" charset="0"/>
                        </a:rPr>
                        <a:t>Type</a:t>
                      </a:r>
                      <a:endParaRPr lang="en-IN" sz="1400" b="1"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281845651"/>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SEX</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Sex</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816723735"/>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RACETHX</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Race/ethnicity (hypertension prevalence and outcomes vary across racial/ethnic groups)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2690251675"/>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HIBPDX</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Hypertension diagnosis</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3491399275"/>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HIBPAGED</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Age of diagnosis for hypertension</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Numerical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3516690835"/>
                  </a:ext>
                </a:extLst>
              </a:tr>
              <a:tr h="208124">
                <a:tc>
                  <a:txBody>
                    <a:bodyPr/>
                    <a:lstStyle/>
                    <a:p>
                      <a:pPr algn="ctr" fontAlgn="ctr"/>
                      <a:r>
                        <a:rPr lang="en-IN" sz="1400" u="none" strike="noStrike" dirty="0">
                          <a:effectLst/>
                          <a:latin typeface="Calibri" panose="020F0502020204030204" pitchFamily="34" charset="0"/>
                          <a:cs typeface="Calibri" panose="020F0502020204030204" pitchFamily="34" charset="0"/>
                        </a:rPr>
                        <a:t>BPMLDX</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Blood pressure measurement diagnosis</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80154766"/>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CHDDX</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Coronary heart disease diagnosis (related to hypertension complications)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304283000"/>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CHOLDX</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Cholesterol diagnosis (monitored in hypertensive patients)</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784036996"/>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CHOLAGED</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Age of diagnosis of cholesterol issue</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Numerical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801792551"/>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STRKDX</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Stroke diagnosis (hypertension is a risk factor for stroke)</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616274330"/>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EMPST31</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Employment status in round 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Numerical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878032275"/>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MNHLTH31</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Mental health status in round 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300935369"/>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ACTLIM31</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Activity limitation</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2105061838"/>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DIABDX_M18</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Diabetes diagnosis (if related to hypertension)</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481618595"/>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MIDX</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Indicator for myocardial infarction diagnosis</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51638496"/>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OFTSMK53</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Frequency of smoking in round 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2481831987"/>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OBDRV19</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Frequency of visits indicates disease management and severity.</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Numerical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833092104"/>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FAMINC19</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Family total income</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Numerical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4164073809"/>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INSCOV19</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Insurance coverage indicator</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Categorical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1406301946"/>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RXNUM</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Prescription count</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Numerical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3939015464"/>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PERWT19F</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Person weight (used for BMI calculation)</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a:effectLst/>
                          <a:latin typeface="Calibri" panose="020F0502020204030204" pitchFamily="34" charset="0"/>
                          <a:cs typeface="Calibri" panose="020F0502020204030204" pitchFamily="34" charset="0"/>
                        </a:rPr>
                        <a:t>Numerical</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521747144"/>
                  </a:ext>
                </a:extLst>
              </a:tr>
              <a:tr h="208124">
                <a:tc>
                  <a:txBody>
                    <a:bodyPr/>
                    <a:lstStyle/>
                    <a:p>
                      <a:pPr algn="ctr" fontAlgn="ctr"/>
                      <a:r>
                        <a:rPr lang="en-IN" sz="1400" u="none" strike="noStrike">
                          <a:effectLst/>
                          <a:latin typeface="Calibri" panose="020F0502020204030204" pitchFamily="34" charset="0"/>
                          <a:cs typeface="Calibri" panose="020F0502020204030204" pitchFamily="34" charset="0"/>
                        </a:rPr>
                        <a:t>TOTTCH19</a:t>
                      </a:r>
                      <a:endParaRPr lang="en-IN"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US" sz="1400" u="none" strike="noStrike">
                          <a:effectLst/>
                          <a:latin typeface="Calibri" panose="020F0502020204030204" pitchFamily="34" charset="0"/>
                          <a:cs typeface="Calibri" panose="020F0502020204030204" pitchFamily="34" charset="0"/>
                        </a:rPr>
                        <a:t>Total healthcare expenditure (reflecting economic burden of hypertension-related conditions)</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1550" marR="1550" marT="1550" marB="0" anchor="ctr"/>
                </a:tc>
                <a:tc>
                  <a:txBody>
                    <a:bodyPr/>
                    <a:lstStyle/>
                    <a:p>
                      <a:pPr algn="ctr" fontAlgn="ctr"/>
                      <a:r>
                        <a:rPr lang="en-IN" sz="1400" u="none" strike="noStrike" dirty="0">
                          <a:effectLst/>
                          <a:latin typeface="Calibri" panose="020F0502020204030204" pitchFamily="34" charset="0"/>
                          <a:cs typeface="Calibri" panose="020F0502020204030204" pitchFamily="34" charset="0"/>
                        </a:rPr>
                        <a:t>Numerical</a:t>
                      </a:r>
                      <a:endParaRPr lang="en-IN" sz="1400" b="0" i="0" u="none" strike="noStrike" dirty="0">
                        <a:solidFill>
                          <a:srgbClr val="000000"/>
                        </a:solidFill>
                        <a:effectLst/>
                        <a:latin typeface="Calibri" panose="020F0502020204030204" pitchFamily="34" charset="0"/>
                        <a:cs typeface="Calibri" panose="020F0502020204030204" pitchFamily="34" charset="0"/>
                      </a:endParaRPr>
                    </a:p>
                  </a:txBody>
                  <a:tcPr marL="1550" marR="1550" marT="1550" marB="0" anchor="ctr"/>
                </a:tc>
                <a:extLst>
                  <a:ext uri="{0D108BD9-81ED-4DB2-BD59-A6C34878D82A}">
                    <a16:rowId xmlns:a16="http://schemas.microsoft.com/office/drawing/2014/main" val="2819437470"/>
                  </a:ext>
                </a:extLst>
              </a:tr>
            </a:tbl>
          </a:graphicData>
        </a:graphic>
      </p:graphicFrame>
    </p:spTree>
    <p:extLst>
      <p:ext uri="{BB962C8B-B14F-4D97-AF65-F5344CB8AC3E}">
        <p14:creationId xmlns:p14="http://schemas.microsoft.com/office/powerpoint/2010/main" val="304581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927FDB04-0E3D-47BE-BAD7-7EE2C40B2D33}">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24C238D-490F-4664-ADBB-41C63EF8F388}">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222EADF45E304596C3B23F6550D79D" ma:contentTypeVersion="6" ma:contentTypeDescription="Create a new document." ma:contentTypeScope="" ma:versionID="d06d3619dedfdc6d16703ea389b3f596">
  <xsd:schema xmlns:xsd="http://www.w3.org/2001/XMLSchema" xmlns:xs="http://www.w3.org/2001/XMLSchema" xmlns:p="http://schemas.microsoft.com/office/2006/metadata/properties" xmlns:ns3="6d6cf632-12c5-4388-b832-1f0e8eeac86f" targetNamespace="http://schemas.microsoft.com/office/2006/metadata/properties" ma:root="true" ma:fieldsID="c908e1f5dd862df67a651b7d074f4dec" ns3:_="">
    <xsd:import namespace="6d6cf632-12c5-4388-b832-1f0e8eeac86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6cf632-12c5-4388-b832-1f0e8eeac86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d6cf632-12c5-4388-b832-1f0e8eeac86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B2498C-FC1B-435D-8EA5-0A03477890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6cf632-12c5-4388-b832-1f0e8eeac8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B77BAA-E423-458F-92CB-3C692E9C77F6}">
  <ds:schemaRefs>
    <ds:schemaRef ds:uri="http://www.w3.org/XML/1998/namespace"/>
    <ds:schemaRef ds:uri="http://schemas.microsoft.com/office/2006/metadata/properties"/>
    <ds:schemaRef ds:uri="http://schemas.microsoft.com/office/infopath/2007/PartnerControls"/>
    <ds:schemaRef ds:uri="http://purl.org/dc/elements/1.1/"/>
    <ds:schemaRef ds:uri="http://schemas.microsoft.com/office/2006/documentManagement/types"/>
    <ds:schemaRef ds:uri="6d6cf632-12c5-4388-b832-1f0e8eeac86f"/>
    <ds:schemaRef ds:uri="http://purl.org/dc/term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5A8FA25F-7120-411E-959D-04E16C6A8BF9}">
  <ds:schemaRefs>
    <ds:schemaRef ds:uri="http://schemas.microsoft.com/sharepoint/v3/contenttype/forms"/>
  </ds:schemaRefs>
</ds:datastoreItem>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Template>Basis</Template>
  <TotalTime>1605</TotalTime>
  <Words>1903</Words>
  <Application>Microsoft Office PowerPoint</Application>
  <PresentationFormat>Widescreen</PresentationFormat>
  <Paragraphs>163</Paragraphs>
  <Slides>27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ADLaM Display</vt:lpstr>
      <vt:lpstr>Aptos</vt:lpstr>
      <vt:lpstr>Arial</vt:lpstr>
      <vt:lpstr>Calibri</vt:lpstr>
      <vt:lpstr>Corbel</vt:lpstr>
      <vt:lpstr>Franklin Gothic Medium</vt:lpstr>
      <vt:lpstr>Roboto</vt:lpstr>
      <vt:lpstr>system-ui</vt:lpstr>
      <vt:lpstr>Basis</vt:lpstr>
      <vt:lpstr>HYPERTENSION: SILENT DESTROYER</vt:lpstr>
      <vt:lpstr>Topic Outline</vt:lpstr>
      <vt:lpstr>Introduction</vt:lpstr>
      <vt:lpstr>Hypertension: A Silent Killer Understanding Its Prevalence and Impact </vt:lpstr>
      <vt:lpstr>Risk and Influential Factors </vt:lpstr>
      <vt:lpstr>Research Questions</vt:lpstr>
      <vt:lpstr> </vt:lpstr>
      <vt:lpstr>Variables</vt:lpstr>
      <vt:lpstr>PowerPoint Presentation</vt:lpstr>
      <vt:lpstr>Results</vt:lpstr>
      <vt:lpstr>HIBPDX vs TOTTCH19: How does the hypertension influence health care expenditure  </vt:lpstr>
      <vt:lpstr>PowerPoint Presentation</vt:lpstr>
      <vt:lpstr>MANN WHITNEY</vt:lpstr>
      <vt:lpstr>PowerPoint Presentation</vt:lpstr>
      <vt:lpstr>PowerPoint Presentation</vt:lpstr>
      <vt:lpstr>Interpretation of results </vt:lpstr>
      <vt:lpstr>  HIBPDX vs PERWT19F: Is there a significant relationship between hypertension &amp; person’s weight  </vt:lpstr>
      <vt:lpstr>PowerPoint Presentation</vt:lpstr>
      <vt:lpstr>MANN -WHITNEY</vt:lpstr>
      <vt:lpstr>PowerPoint Presentation</vt:lpstr>
      <vt:lpstr>PowerPoint Presentation</vt:lpstr>
      <vt:lpstr>Interpretation of results </vt:lpstr>
      <vt:lpstr>HIBPDX vs DIABDX_M18   </vt:lpstr>
      <vt:lpstr>HIBPDX VS CHDDX </vt:lpstr>
      <vt:lpstr>References </vt:lpstr>
      <vt:lpstr>References </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Parimi, Sai Shivani</dc:creator>
  <cp:lastModifiedBy>Parimi, Sai Shivani</cp:lastModifiedBy>
  <cp:revision>16</cp:revision>
  <dcterms:created xsi:type="dcterms:W3CDTF">2024-12-03T20:28:15Z</dcterms:created>
  <dcterms:modified xsi:type="dcterms:W3CDTF">2025-04-30T18:44:19Z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0x0101004C222EADF45E304596C3B23F6550D79D</vt:lpwstr>
  </property>
</Properties>
</file>